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rtl="1"/>
            <a:r>
              <a:rPr lang="ar-SA" sz="8800" b="1" dirty="0"/>
              <a:t>التفريعات في </a:t>
            </a:r>
            <a:r>
              <a:rPr lang="en-US" sz="8800" dirty="0"/>
              <a:t/>
            </a:r>
            <a:br>
              <a:rPr lang="en-US" sz="8800" dirty="0"/>
            </a:br>
            <a:r>
              <a:rPr lang="ar-SA" sz="8800" b="1" dirty="0"/>
              <a:t>رؤوس الموضوعات</a:t>
            </a:r>
            <a:endParaRPr lang="ar-SA" sz="8800" dirty="0"/>
          </a:p>
        </p:txBody>
      </p:sp>
      <p:sp>
        <p:nvSpPr>
          <p:cNvPr id="3" name="Subtitle 2"/>
          <p:cNvSpPr>
            <a:spLocks noGrp="1"/>
          </p:cNvSpPr>
          <p:nvPr>
            <p:ph type="subTitle" idx="1"/>
          </p:nvPr>
        </p:nvSpPr>
        <p:spPr>
          <a:xfrm>
            <a:off x="1371600" y="4800600"/>
            <a:ext cx="6400800" cy="1752600"/>
          </a:xfrm>
        </p:spPr>
        <p:txBody>
          <a:bodyPr>
            <a:normAutofit/>
          </a:bodyPr>
          <a:lstStyle/>
          <a:p>
            <a:r>
              <a:rPr lang="ar-SA" sz="6600" dirty="0" smtClean="0">
                <a:solidFill>
                  <a:srgbClr val="FF0000"/>
                </a:solidFill>
              </a:rPr>
              <a:t>د/ عادل نبيل</a:t>
            </a:r>
            <a:endParaRPr lang="ar-SA" sz="6600" dirty="0">
              <a:solidFill>
                <a:srgbClr val="FF0000"/>
              </a:solidFill>
            </a:endParaRPr>
          </a:p>
        </p:txBody>
      </p:sp>
    </p:spTree>
    <p:extLst>
      <p:ext uri="{BB962C8B-B14F-4D97-AF65-F5344CB8AC3E}">
        <p14:creationId xmlns:p14="http://schemas.microsoft.com/office/powerpoint/2010/main" val="1824564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ar-SA" b="1" u="sng" dirty="0"/>
              <a:t>ثالثاً: التفريع الزمني</a:t>
            </a:r>
            <a:r>
              <a:rPr lang="en-US" b="1" u="sng" dirty="0" smtClean="0"/>
              <a:t>:</a:t>
            </a:r>
            <a:endParaRPr lang="ar-SA" dirty="0"/>
          </a:p>
        </p:txBody>
      </p:sp>
      <p:sp>
        <p:nvSpPr>
          <p:cNvPr id="3" name="Content Placeholder 2"/>
          <p:cNvSpPr>
            <a:spLocks noGrp="1"/>
          </p:cNvSpPr>
          <p:nvPr>
            <p:ph idx="1"/>
          </p:nvPr>
        </p:nvSpPr>
        <p:spPr/>
        <p:txBody>
          <a:bodyPr>
            <a:normAutofit/>
          </a:bodyPr>
          <a:lstStyle/>
          <a:p>
            <a:pPr marL="0" indent="0" algn="r">
              <a:buNone/>
            </a:pPr>
            <a:r>
              <a:rPr lang="ar-SA" sz="4000" dirty="0"/>
              <a:t>التفريع الزمنى يعكس الفترة الزمنية التى يعالجها الوعاء، فقد تعالج المادة العلمية داخل الوعاء فى حدود فترة زمنية معينة وقد تمتد هذه الحدود على مدى عصر أو حقبة أو قرن أو عقد أو سنة . والحدود ‏الزمنية هنا هى فترة زمنية يعبر عنها موضوع الوعاء</a:t>
            </a:r>
          </a:p>
        </p:txBody>
      </p:sp>
    </p:spTree>
    <p:extLst>
      <p:ext uri="{BB962C8B-B14F-4D97-AF65-F5344CB8AC3E}">
        <p14:creationId xmlns:p14="http://schemas.microsoft.com/office/powerpoint/2010/main" val="1206918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gn="r"/>
            <a:r>
              <a:rPr lang="ar-SA" b="1" dirty="0"/>
              <a:t>مصر - تاريخ </a:t>
            </a:r>
            <a:br>
              <a:rPr lang="ar-SA" b="1" dirty="0"/>
            </a:br>
            <a:r>
              <a:rPr lang="ar-SA" b="1" dirty="0"/>
              <a:t>‏مصر - تاريخ - عصر صدر الإسلام</a:t>
            </a:r>
            <a:br>
              <a:rPr lang="ar-SA" b="1" dirty="0"/>
            </a:br>
            <a:r>
              <a:rPr lang="ar-SA" b="1" dirty="0"/>
              <a:t> مصر - تاريخ - العصر الأموى </a:t>
            </a:r>
            <a:br>
              <a:rPr lang="ar-SA" b="1" dirty="0"/>
            </a:br>
            <a:r>
              <a:rPr lang="ar-SA" b="1" dirty="0"/>
              <a:t>مصر - تاريخ - العصر العباسى </a:t>
            </a:r>
            <a:br>
              <a:rPr lang="ar-SA" b="1" dirty="0"/>
            </a:br>
            <a:r>
              <a:rPr lang="ar-SA" b="1" dirty="0"/>
              <a:t>مصر - تاريخ - الثورة العرابية </a:t>
            </a:r>
            <a:br>
              <a:rPr lang="ar-SA" b="1" dirty="0"/>
            </a:br>
            <a:r>
              <a:rPr lang="ar-SA" b="1" dirty="0"/>
              <a:t>مصر - تاريخ - ثورة 1919 </a:t>
            </a:r>
            <a:br>
              <a:rPr lang="ar-SA" b="1" dirty="0"/>
            </a:br>
            <a:r>
              <a:rPr lang="ar-SA" b="1" dirty="0"/>
              <a:t>‏الأدب العربى - تاريخ ونقد - العصر الجاهلى </a:t>
            </a:r>
            <a:br>
              <a:rPr lang="ar-SA" b="1" dirty="0"/>
            </a:br>
            <a:r>
              <a:rPr lang="ar-SA" b="1" dirty="0"/>
              <a:t>الأدب العربى - تاريخ ونقد - عصر صدر الإسلام </a:t>
            </a:r>
            <a:br>
              <a:rPr lang="ar-SA" b="1" dirty="0"/>
            </a:br>
            <a:r>
              <a:rPr lang="ar-SA" b="1" dirty="0"/>
              <a:t>الأدب العربى - تاريخ و نقد - العصر الأموى </a:t>
            </a:r>
            <a:br>
              <a:rPr lang="ar-SA" b="1" dirty="0"/>
            </a:br>
            <a:r>
              <a:rPr lang="ar-SA" b="1" dirty="0"/>
              <a:t>الأدب العربى - تاريخ ونقد - العصر العباسى الأول </a:t>
            </a:r>
            <a:br>
              <a:rPr lang="ar-SA" b="1" dirty="0"/>
            </a:br>
            <a:r>
              <a:rPr lang="ar-SA" b="1" dirty="0"/>
              <a:t>الأدب العربى - تاريخ ونقد - العصر العباسى الثانى </a:t>
            </a:r>
            <a:endParaRPr lang="en-US" dirty="0"/>
          </a:p>
          <a:p>
            <a:pPr algn="r"/>
            <a:endParaRPr lang="ar-SA" dirty="0"/>
          </a:p>
        </p:txBody>
      </p:sp>
    </p:spTree>
    <p:extLst>
      <p:ext uri="{BB962C8B-B14F-4D97-AF65-F5344CB8AC3E}">
        <p14:creationId xmlns:p14="http://schemas.microsoft.com/office/powerpoint/2010/main" val="2914473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رابعاً: التفريع الوجهي:</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يعكس وجهة نظر محددة أو زاوية عولج الموضوع من خلالها وهى ليست من صلب الموضوع نفسه مثل :</a:t>
            </a:r>
            <a:endParaRPr lang="en-US" dirty="0"/>
          </a:p>
          <a:p>
            <a:r>
              <a:rPr lang="ar-SA" b="1" i="1" dirty="0"/>
              <a:t>البترول - اقتصاديات </a:t>
            </a:r>
            <a:br>
              <a:rPr lang="ar-SA" b="1" i="1" dirty="0"/>
            </a:br>
            <a:r>
              <a:rPr lang="ar-SA" b="1" i="1" dirty="0"/>
              <a:t>القطن- اقتصاديات</a:t>
            </a:r>
            <a:br>
              <a:rPr lang="ar-SA" b="1" i="1" dirty="0"/>
            </a:br>
            <a:r>
              <a:rPr lang="ar-SA" b="1" i="1" dirty="0"/>
              <a:t>الغدد اللعابية – آمراض</a:t>
            </a:r>
            <a:br>
              <a:rPr lang="ar-SA" b="1" i="1" dirty="0"/>
            </a:br>
            <a:r>
              <a:rPr lang="ar-SA" b="1" i="1" dirty="0"/>
              <a:t>الغدد اللعابية - جراحة </a:t>
            </a:r>
            <a:endParaRPr lang="en-US" dirty="0"/>
          </a:p>
          <a:p>
            <a:endParaRPr lang="ar-SA" dirty="0"/>
          </a:p>
        </p:txBody>
      </p:sp>
    </p:spTree>
    <p:extLst>
      <p:ext uri="{BB962C8B-B14F-4D97-AF65-F5344CB8AC3E}">
        <p14:creationId xmlns:p14="http://schemas.microsoft.com/office/powerpoint/2010/main" val="1124755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lnSpcReduction="10000"/>
          </a:bodyPr>
          <a:lstStyle/>
          <a:p>
            <a:pPr algn="r" rtl="1"/>
            <a:r>
              <a:rPr lang="ar-SA" sz="4400" dirty="0"/>
              <a:t>و تنبغي الإشارة  أن هذه التفريعات لا يمكن التحكم فيها لأنها كثيرة ومتشابكة ومرتبطة ارتباطا وثيقا بالوعاء</a:t>
            </a:r>
            <a:r>
              <a:rPr lang="en-US" sz="4400" dirty="0"/>
              <a:t>.  </a:t>
            </a:r>
            <a:r>
              <a:rPr lang="ar-SA" sz="4400" dirty="0"/>
              <a:t>كما تجدر الإشارة إلي انه يمكن إدراج أكثر من تفريع للرأس الواحد، بمعني ان يتم تفريع رأس الموضوع تفريعا وجهيا و زمنيا معا ، او تفريعا زمنيا ومكانيا معا ... وهكذا، و هنا يجب مراعاة ان يتم ترتيب التفريعات (وجهي -مكاني - زمني -شكلي)</a:t>
            </a:r>
            <a:endParaRPr lang="en-US" sz="4400" dirty="0"/>
          </a:p>
          <a:p>
            <a:pPr algn="r"/>
            <a:endParaRPr lang="ar-SA" dirty="0"/>
          </a:p>
        </p:txBody>
      </p:sp>
    </p:spTree>
    <p:extLst>
      <p:ext uri="{BB962C8B-B14F-4D97-AF65-F5344CB8AC3E}">
        <p14:creationId xmlns:p14="http://schemas.microsoft.com/office/powerpoint/2010/main" val="1637169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أنواع أخري من التفريعات </a:t>
            </a:r>
            <a:r>
              <a:rPr lang="en-US" dirty="0"/>
              <a:t/>
            </a:r>
            <a:br>
              <a:rPr lang="en-US" dirty="0"/>
            </a:br>
            <a:endParaRPr lang="ar-SA" dirty="0"/>
          </a:p>
        </p:txBody>
      </p:sp>
      <p:sp>
        <p:nvSpPr>
          <p:cNvPr id="3" name="Content Placeholder 2"/>
          <p:cNvSpPr>
            <a:spLocks noGrp="1"/>
          </p:cNvSpPr>
          <p:nvPr>
            <p:ph idx="1"/>
          </p:nvPr>
        </p:nvSpPr>
        <p:spPr/>
        <p:txBody>
          <a:bodyPr>
            <a:normAutofit lnSpcReduction="10000"/>
          </a:bodyPr>
          <a:lstStyle/>
          <a:p>
            <a:pPr algn="r" rtl="1"/>
            <a:r>
              <a:rPr lang="en-US" b="1" u="sng" dirty="0"/>
              <a:t> </a:t>
            </a:r>
            <a:r>
              <a:rPr lang="ar-SA" b="1" u="sng" dirty="0"/>
              <a:t>تفريعات التراجم</a:t>
            </a:r>
            <a:r>
              <a:rPr lang="ar-SA" b="1" u="sng" dirty="0" smtClean="0"/>
              <a:t>:</a:t>
            </a:r>
          </a:p>
          <a:p>
            <a:pPr algn="r" rtl="1"/>
            <a:r>
              <a:rPr lang="ar-SA" dirty="0"/>
              <a:t>‏التراجم هى سير الأشخاص و تعدد أنواعها فهناك التراجم التي تعالج عددا من الشخصيات العامة التى لا تنتمي الي تخصص معين أو مجال بالذات وهذه يكتفى فيها عادة برأس موضوع </a:t>
            </a:r>
            <a:r>
              <a:rPr lang="ar-SA" b="1" dirty="0"/>
              <a:t>"تراجم"</a:t>
            </a:r>
            <a:r>
              <a:rPr lang="ar-SA" dirty="0"/>
              <a:t> </a:t>
            </a:r>
            <a:endParaRPr lang="en-US" dirty="0"/>
          </a:p>
          <a:p>
            <a:pPr algn="r" rtl="1"/>
            <a:r>
              <a:rPr lang="ar-SA" b="1" dirty="0"/>
              <a:t>إفريقيا - تراجم</a:t>
            </a:r>
            <a:br>
              <a:rPr lang="ar-SA" b="1" dirty="0"/>
            </a:br>
            <a:r>
              <a:rPr lang="ar-SA" b="1" i="1" dirty="0"/>
              <a:t> الشرق الأوسط - تراجم</a:t>
            </a:r>
            <a:br>
              <a:rPr lang="ar-SA" b="1" i="1" dirty="0"/>
            </a:br>
            <a:r>
              <a:rPr lang="ar-SA" b="1" i="1" dirty="0"/>
              <a:t> مصر - تراجم</a:t>
            </a:r>
            <a:br>
              <a:rPr lang="ar-SA" b="1" i="1" dirty="0"/>
            </a:br>
            <a:r>
              <a:rPr lang="ar-SA" b="1" i="1" dirty="0"/>
              <a:t>الإسكندرية - تراجم</a:t>
            </a:r>
            <a:r>
              <a:rPr lang="en-US" b="1" i="1" dirty="0"/>
              <a:t>.</a:t>
            </a:r>
            <a:endParaRPr lang="en-US" dirty="0"/>
          </a:p>
          <a:p>
            <a:pPr algn="r" rtl="1"/>
            <a:endParaRPr lang="ar-SA" dirty="0"/>
          </a:p>
        </p:txBody>
      </p:sp>
    </p:spTree>
    <p:extLst>
      <p:ext uri="{BB962C8B-B14F-4D97-AF65-F5344CB8AC3E}">
        <p14:creationId xmlns:p14="http://schemas.microsoft.com/office/powerpoint/2010/main" val="801795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4525963"/>
          </a:xfrm>
        </p:spPr>
        <p:txBody>
          <a:bodyPr>
            <a:normAutofit/>
          </a:bodyPr>
          <a:lstStyle/>
          <a:p>
            <a:pPr algn="r" rtl="1"/>
            <a:r>
              <a:rPr lang="ar-SA" dirty="0"/>
              <a:t>وهناك </a:t>
            </a:r>
            <a:r>
              <a:rPr lang="ar-SA" b="1" dirty="0"/>
              <a:t>التراجم</a:t>
            </a:r>
            <a:r>
              <a:rPr lang="ar-SA" dirty="0"/>
              <a:t> التى تعالج عددا من الشخصيات التي تنتمي </a:t>
            </a:r>
            <a:r>
              <a:rPr lang="ar-SA" b="1" dirty="0"/>
              <a:t>الى فئة معينة</a:t>
            </a:r>
            <a:r>
              <a:rPr lang="ar-SA" dirty="0"/>
              <a:t> أو تخصص معين، وهذه نتسخدم فيها اسم الفئة مثل: الأطباء، المهندسون، المكتبيون، الفلاسفة</a:t>
            </a:r>
            <a:r>
              <a:rPr lang="ar-SA" dirty="0" smtClean="0"/>
              <a:t>.</a:t>
            </a:r>
          </a:p>
          <a:p>
            <a:pPr algn="r" rtl="1"/>
            <a:r>
              <a:rPr lang="ar-SA" b="1" dirty="0"/>
              <a:t>الديانات - تراجم،                  المرأة - تراجم</a:t>
            </a:r>
            <a:r>
              <a:rPr lang="en-US" b="1" dirty="0"/>
              <a:t>. </a:t>
            </a:r>
            <a:endParaRPr lang="en-US" dirty="0"/>
          </a:p>
          <a:p>
            <a:pPr algn="r" rtl="1"/>
            <a:r>
              <a:rPr lang="ar-SA" dirty="0" smtClean="0"/>
              <a:t>‏</a:t>
            </a:r>
            <a:endParaRPr lang="ar-SA" dirty="0"/>
          </a:p>
        </p:txBody>
      </p:sp>
    </p:spTree>
    <p:extLst>
      <p:ext uri="{BB962C8B-B14F-4D97-AF65-F5344CB8AC3E}">
        <p14:creationId xmlns:p14="http://schemas.microsoft.com/office/powerpoint/2010/main" val="3983701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fontScale="92500" lnSpcReduction="20000"/>
          </a:bodyPr>
          <a:lstStyle/>
          <a:p>
            <a:pPr algn="r" rtl="1"/>
            <a:r>
              <a:rPr lang="ar-SA" dirty="0"/>
              <a:t>و النوع الأخير هو</a:t>
            </a:r>
            <a:r>
              <a:rPr lang="ar-SA" b="1" dirty="0"/>
              <a:t> تراجم الأفراد</a:t>
            </a:r>
            <a:r>
              <a:rPr lang="ar-SA" dirty="0"/>
              <a:t>، ‏وهى التراجم التى تترجم لشخص واحد أو لشخصين على الأكثر، وفى هذه الحالة، يكون اسم الشخص كما سبق أن ذكرنا هو رأس الموضوع بصيغة المدخل المتبع فى قواعد الفهرسة الوصفية بالمكتبة إلا أن هناك شخصيات فذة كالأنبياء والرسل والساسة والمفكرين دارت حول حياتهم بمختلف مراحلها كتابات عديدة</a:t>
            </a:r>
          </a:p>
          <a:p>
            <a:pPr algn="r" rtl="1"/>
            <a:r>
              <a:rPr lang="ar-SA" b="1" dirty="0"/>
              <a:t>‏طه حسين </a:t>
            </a:r>
            <a:br>
              <a:rPr lang="ar-SA" b="1" dirty="0"/>
            </a:br>
            <a:r>
              <a:rPr lang="ar-SA" b="1" dirty="0"/>
              <a:t>‏طه حسين - احتفالات </a:t>
            </a:r>
            <a:br>
              <a:rPr lang="ar-SA" b="1" dirty="0"/>
            </a:br>
            <a:r>
              <a:rPr lang="ar-SA" b="1" dirty="0"/>
              <a:t>طه حسين - الأخلاقيات </a:t>
            </a:r>
            <a:br>
              <a:rPr lang="ar-SA" b="1" dirty="0"/>
            </a:br>
            <a:r>
              <a:rPr lang="ar-SA" b="1" dirty="0"/>
              <a:t>طه حسين - الأسلوب </a:t>
            </a:r>
            <a:br>
              <a:rPr lang="ar-SA" b="1" dirty="0"/>
            </a:br>
            <a:r>
              <a:rPr lang="ar-SA" b="1" dirty="0"/>
              <a:t>طه حسين - الاسم </a:t>
            </a:r>
            <a:endParaRPr lang="en-US" dirty="0"/>
          </a:p>
          <a:p>
            <a:endParaRPr lang="ar-SA" dirty="0"/>
          </a:p>
        </p:txBody>
      </p:sp>
    </p:spTree>
    <p:extLst>
      <p:ext uri="{BB962C8B-B14F-4D97-AF65-F5344CB8AC3E}">
        <p14:creationId xmlns:p14="http://schemas.microsoft.com/office/powerpoint/2010/main" val="745989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 </a:t>
            </a:r>
            <a:r>
              <a:rPr lang="ar-SA" b="1" u="sng" dirty="0"/>
              <a:t>تفريعات اللغات:</a:t>
            </a:r>
            <a:r>
              <a:rPr lang="en-US" dirty="0"/>
              <a:t/>
            </a:r>
            <a:br>
              <a:rPr lang="en-US" dirty="0"/>
            </a:br>
            <a:endParaRPr lang="ar-SA" dirty="0"/>
          </a:p>
        </p:txBody>
      </p:sp>
      <p:sp>
        <p:nvSpPr>
          <p:cNvPr id="3" name="Content Placeholder 2"/>
          <p:cNvSpPr>
            <a:spLocks noGrp="1"/>
          </p:cNvSpPr>
          <p:nvPr>
            <p:ph idx="1"/>
          </p:nvPr>
        </p:nvSpPr>
        <p:spPr/>
        <p:txBody>
          <a:bodyPr>
            <a:normAutofit lnSpcReduction="10000"/>
          </a:bodyPr>
          <a:lstStyle/>
          <a:p>
            <a:pPr algn="r" rtl="1"/>
            <a:r>
              <a:rPr lang="ar-SA" dirty="0"/>
              <a:t>تستخدم مع اللغة الصفة الدالة على الجنسية كاللغة العربية، اللغة الفرنسية، اللغة الانجليزية مع تفريع كافة الأشكال اللغوية التى هى فى الواقع تفريعات وجهية من اللغة بعد ذلك، مثل</a:t>
            </a:r>
            <a:r>
              <a:rPr lang="en-US" dirty="0"/>
              <a:t> : </a:t>
            </a:r>
          </a:p>
          <a:p>
            <a:pPr algn="r"/>
            <a:r>
              <a:rPr lang="ar-SA" b="1" i="1" dirty="0"/>
              <a:t>اللغة العربية - الاشتقاق </a:t>
            </a:r>
            <a:br>
              <a:rPr lang="ar-SA" b="1" i="1" dirty="0"/>
            </a:br>
            <a:r>
              <a:rPr lang="ar-SA" b="1" i="1" dirty="0"/>
              <a:t>‏اللغة العربية - الإملاء والهجاء</a:t>
            </a:r>
            <a:br>
              <a:rPr lang="ar-SA" b="1" i="1" dirty="0"/>
            </a:br>
            <a:r>
              <a:rPr lang="ar-SA" b="1" i="1" dirty="0"/>
              <a:t>اللغة العربية - الصرف </a:t>
            </a:r>
            <a:br>
              <a:rPr lang="ar-SA" b="1" i="1" dirty="0"/>
            </a:br>
            <a:r>
              <a:rPr lang="ar-SA" b="1" i="1" dirty="0"/>
              <a:t>اللغة العربية - النحو </a:t>
            </a:r>
            <a:endParaRPr lang="en-US" dirty="0"/>
          </a:p>
          <a:p>
            <a:pPr algn="r"/>
            <a:r>
              <a:rPr lang="ar-SA" b="1" i="1" dirty="0" smtClean="0"/>
              <a:t>‏</a:t>
            </a:r>
            <a:endParaRPr lang="ar-SA" dirty="0"/>
          </a:p>
        </p:txBody>
      </p:sp>
    </p:spTree>
    <p:extLst>
      <p:ext uri="{BB962C8B-B14F-4D97-AF65-F5344CB8AC3E}">
        <p14:creationId xmlns:p14="http://schemas.microsoft.com/office/powerpoint/2010/main" val="2311775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 </a:t>
            </a:r>
            <a:r>
              <a:rPr lang="ar-SA" b="1" u="sng" dirty="0"/>
              <a:t>تفريعات الآداب </a:t>
            </a:r>
            <a:r>
              <a:rPr lang="ar-SA" b="1" u="sng" dirty="0" smtClean="0"/>
              <a:t>:</a:t>
            </a:r>
            <a:endParaRPr lang="ar-SA" dirty="0"/>
          </a:p>
        </p:txBody>
      </p:sp>
      <p:sp>
        <p:nvSpPr>
          <p:cNvPr id="3" name="Content Placeholder 2"/>
          <p:cNvSpPr>
            <a:spLocks noGrp="1"/>
          </p:cNvSpPr>
          <p:nvPr>
            <p:ph idx="1"/>
          </p:nvPr>
        </p:nvSpPr>
        <p:spPr/>
        <p:txBody>
          <a:bodyPr/>
          <a:lstStyle/>
          <a:p>
            <a:pPr algn="r" rtl="1"/>
            <a:r>
              <a:rPr lang="ar-SA" dirty="0"/>
              <a:t>‏الأدب كموضوع تستخدم معه عادة التفريعات المتفق عليها والتى تستخدم مع سائر الموضوعات عندما تحتم طبيعة العمل ذلك . وتدخل الأشكال الأدبية" </a:t>
            </a:r>
            <a:r>
              <a:rPr lang="ar-SA" b="1" dirty="0"/>
              <a:t>كالشعر والقصة والمسرحية والمقالة . . . </a:t>
            </a:r>
            <a:endParaRPr lang="en-US" i="1" dirty="0" smtClean="0"/>
          </a:p>
          <a:p>
            <a:r>
              <a:rPr lang="ar-SA" i="1" dirty="0" smtClean="0"/>
              <a:t>‏</a:t>
            </a:r>
            <a:r>
              <a:rPr lang="ar-SA" b="1" i="1" dirty="0"/>
              <a:t>حرب فلسطين948 ‏1  - دواوين وقصاثد </a:t>
            </a:r>
            <a:br>
              <a:rPr lang="ar-SA" b="1" i="1" dirty="0"/>
            </a:br>
            <a:r>
              <a:rPr lang="ar-SA" b="1" i="1" dirty="0"/>
              <a:t>‏حرب اكتوبر973 ‏1   - قصص </a:t>
            </a:r>
            <a:br>
              <a:rPr lang="ar-SA" b="1" i="1" dirty="0"/>
            </a:br>
            <a:r>
              <a:rPr lang="ar-SA" b="1" i="1" dirty="0"/>
              <a:t>‏ثورة 23 ‏يوليو1952 ‏- مسرحيات</a:t>
            </a:r>
            <a:endParaRPr lang="en-US" dirty="0"/>
          </a:p>
          <a:p>
            <a:endParaRPr lang="ar-SA" dirty="0"/>
          </a:p>
        </p:txBody>
      </p:sp>
    </p:spTree>
    <p:extLst>
      <p:ext uri="{BB962C8B-B14F-4D97-AF65-F5344CB8AC3E}">
        <p14:creationId xmlns:p14="http://schemas.microsoft.com/office/powerpoint/2010/main" val="3040525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الحواشي في رؤوس الموضوعات </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الحواشي في رؤوس الموضوعات بالفهرس أو القائمة هى إرشادات أو توجيهات أو قل  ملاحظات يبديها المفهرس لتوضيح شىء ما لا يتضح بذاته من استقراء رأس الموضوع أو تفريعاته وحدوه، ومن ثم وجبت هذه الحواشي. وهى أربعة أنواع: </a:t>
            </a:r>
            <a:endParaRPr lang="en-US" dirty="0"/>
          </a:p>
          <a:p>
            <a:pPr algn="r" rtl="1"/>
            <a:endParaRPr lang="ar-SA" dirty="0"/>
          </a:p>
        </p:txBody>
      </p:sp>
    </p:spTree>
    <p:extLst>
      <p:ext uri="{BB962C8B-B14F-4D97-AF65-F5344CB8AC3E}">
        <p14:creationId xmlns:p14="http://schemas.microsoft.com/office/powerpoint/2010/main" val="416014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gn="r" rtl="1"/>
            <a:r>
              <a:rPr lang="ar-SA" dirty="0"/>
              <a:t>يقصد بالتجزئ أوالتفريع أن نضع بعد اسم الموضوع مظاهره أو أوجهه الأقل أهمية أو التالية له في الأهمية وهي تأتي هكذا لأنه ليس من المقبول أن تأتي وحدها أو تأتي سابقة للموضوع نفسه</a:t>
            </a:r>
            <a:r>
              <a:rPr lang="ar-SA" dirty="0" smtClean="0"/>
              <a:t>.</a:t>
            </a:r>
          </a:p>
          <a:p>
            <a:pPr algn="r" rtl="1"/>
            <a:r>
              <a:rPr lang="ar-SA" dirty="0"/>
              <a:t>ويمكن تقديم المادة الموضوعية </a:t>
            </a:r>
            <a:endParaRPr lang="ar-SA" dirty="0" smtClean="0"/>
          </a:p>
          <a:p>
            <a:pPr marL="0" indent="0" algn="r" rtl="1">
              <a:buNone/>
            </a:pPr>
            <a:r>
              <a:rPr lang="ar-SA" dirty="0" smtClean="0"/>
              <a:t>1-في </a:t>
            </a:r>
            <a:r>
              <a:rPr lang="ar-SA" dirty="0"/>
              <a:t>بعض الأحيان في قالب شكلي </a:t>
            </a:r>
            <a:r>
              <a:rPr lang="ar-SA" dirty="0" smtClean="0"/>
              <a:t>معين</a:t>
            </a:r>
          </a:p>
          <a:p>
            <a:pPr marL="0" indent="0" algn="r" rtl="1">
              <a:buNone/>
            </a:pPr>
            <a:r>
              <a:rPr lang="ar-SA" dirty="0" smtClean="0"/>
              <a:t>2-</a:t>
            </a:r>
            <a:r>
              <a:rPr lang="ar-SA" dirty="0"/>
              <a:t>يعالج الموضوع في فترة زمنية </a:t>
            </a:r>
            <a:r>
              <a:rPr lang="ar-SA" dirty="0" smtClean="0"/>
              <a:t>محددة</a:t>
            </a:r>
          </a:p>
          <a:p>
            <a:pPr marL="0" indent="0" algn="r" rtl="1">
              <a:buNone/>
            </a:pPr>
            <a:r>
              <a:rPr lang="ar-SA" dirty="0" smtClean="0"/>
              <a:t>3-تقتصر </a:t>
            </a:r>
            <a:r>
              <a:rPr lang="ar-SA" dirty="0"/>
              <a:t>المعالجة الموضوعية علي مكان معين </a:t>
            </a:r>
            <a:endParaRPr lang="ar-SA" dirty="0" smtClean="0"/>
          </a:p>
          <a:p>
            <a:pPr marL="0" indent="0" algn="r" rtl="1">
              <a:buNone/>
            </a:pPr>
            <a:r>
              <a:rPr lang="ar-SA" dirty="0" smtClean="0"/>
              <a:t>4-</a:t>
            </a:r>
            <a:r>
              <a:rPr lang="ar-SA" dirty="0"/>
              <a:t>يعالج الموضوع من وجهة نظر خاصة </a:t>
            </a:r>
            <a:endParaRPr lang="en-US" dirty="0"/>
          </a:p>
          <a:p>
            <a:pPr algn="r" rtl="1"/>
            <a:endParaRPr lang="ar-SA" dirty="0"/>
          </a:p>
        </p:txBody>
      </p:sp>
    </p:spTree>
    <p:extLst>
      <p:ext uri="{BB962C8B-B14F-4D97-AF65-F5344CB8AC3E}">
        <p14:creationId xmlns:p14="http://schemas.microsoft.com/office/powerpoint/2010/main" val="3333267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(أ) الحاشية الحدية:</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تحدد المجال الذي يستخدم فيه الرأس. ولقد نشأت الحواشى الحدية بسبب التعبير عن الموضوع بكلمات أو ألفاظ فكما أن المعني الواحد أو الموضوع الواحد يمكن التعبير عنه بأكثر من لفظ أو أكثر من صيغة هناك أيضا لفظ واحد أو صيغة واحدة تعطى أكثر من دلالة أو معني وبالتالي تدل على أكثر من موضوع ومن ثم وجب التفريق بين هذه المعاني أو الموضوعات المختلفة للفظ الواحد</a:t>
            </a:r>
          </a:p>
        </p:txBody>
      </p:sp>
    </p:spTree>
    <p:extLst>
      <p:ext uri="{BB962C8B-B14F-4D97-AF65-F5344CB8AC3E}">
        <p14:creationId xmlns:p14="http://schemas.microsoft.com/office/powerpoint/2010/main" val="1688371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lgn="r" rtl="1"/>
            <a:r>
              <a:rPr lang="ar-SA" b="1" i="1" dirty="0"/>
              <a:t>‏السرطان		(البرج) </a:t>
            </a:r>
            <a:br>
              <a:rPr lang="ar-SA" b="1" i="1" dirty="0"/>
            </a:br>
            <a:r>
              <a:rPr lang="ar-SA" b="1" i="1" dirty="0"/>
              <a:t>‏‏السرطان 		(الحيوان البحرى) </a:t>
            </a:r>
            <a:br>
              <a:rPr lang="ar-SA" b="1" i="1" dirty="0"/>
            </a:br>
            <a:r>
              <a:rPr lang="ar-SA" b="1" i="1" dirty="0"/>
              <a:t>‏السرطان 		(المرض) </a:t>
            </a:r>
            <a:br>
              <a:rPr lang="ar-SA" b="1" i="1" dirty="0"/>
            </a:br>
            <a:r>
              <a:rPr lang="ar-SA" b="1" i="1" dirty="0"/>
              <a:t>‏الأهرام 		(الأثار) </a:t>
            </a:r>
            <a:br>
              <a:rPr lang="ar-SA" b="1" i="1" dirty="0"/>
            </a:br>
            <a:r>
              <a:rPr lang="ar-SA" b="1" i="1" dirty="0"/>
              <a:t>‏الأهرام 		(الجريدة) </a:t>
            </a:r>
            <a:br>
              <a:rPr lang="ar-SA" b="1" i="1" dirty="0"/>
            </a:br>
            <a:r>
              <a:rPr lang="ar-SA" b="1" i="1" dirty="0"/>
              <a:t>‏الأهرام 		(الجمعية الروحية) </a:t>
            </a:r>
            <a:br>
              <a:rPr lang="ar-SA" b="1" i="1" dirty="0"/>
            </a:br>
            <a:r>
              <a:rPr lang="ar-SA" b="1" i="1" dirty="0"/>
              <a:t>الحدود 		(شريعة إسلامية)</a:t>
            </a:r>
            <a:br>
              <a:rPr lang="ar-SA" b="1" i="1" dirty="0"/>
            </a:br>
            <a:r>
              <a:rPr lang="ar-SA" b="1" i="1" dirty="0"/>
              <a:t>الحدود	 	(جغرافيا)</a:t>
            </a:r>
            <a:r>
              <a:rPr lang="ar-SA" b="1" dirty="0"/>
              <a:t> </a:t>
            </a:r>
            <a:endParaRPr lang="en-US" dirty="0"/>
          </a:p>
          <a:p>
            <a:pPr algn="r" rtl="1"/>
            <a:endParaRPr lang="ar-SA" dirty="0"/>
          </a:p>
        </p:txBody>
      </p:sp>
    </p:spTree>
    <p:extLst>
      <p:ext uri="{BB962C8B-B14F-4D97-AF65-F5344CB8AC3E}">
        <p14:creationId xmlns:p14="http://schemas.microsoft.com/office/powerpoint/2010/main" val="2687010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(ب)حاشية التفريع الجغرافي:</a:t>
            </a:r>
            <a:r>
              <a:rPr lang="ar-SA" dirty="0"/>
              <a:t> </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كذلك ترد إمكانية تفريع الرأس جغرافيا أي بالمكان بين قوسين بعد الرأس علي شكل حاشية على النحو التالى: </a:t>
            </a:r>
            <a:endParaRPr lang="en-US" dirty="0"/>
          </a:p>
          <a:p>
            <a:pPr algn="r" rtl="1"/>
            <a:r>
              <a:rPr lang="ar-SA" b="1" i="1" dirty="0"/>
              <a:t>‏التأمين 	 	(يقسم جغرافيا) </a:t>
            </a:r>
            <a:br>
              <a:rPr lang="ar-SA" b="1" i="1" dirty="0"/>
            </a:br>
            <a:r>
              <a:rPr lang="ar-SA" b="1" i="1" dirty="0"/>
              <a:t>القضاء		(يقسم جغرافيأ) </a:t>
            </a:r>
            <a:br>
              <a:rPr lang="ar-SA" b="1" i="1" dirty="0"/>
            </a:br>
            <a:r>
              <a:rPr lang="ar-SA" b="1" i="1" dirty="0"/>
              <a:t>المدن	       	‏(يقسم جغرافيأ) </a:t>
            </a:r>
            <a:br>
              <a:rPr lang="ar-SA" b="1" i="1" dirty="0"/>
            </a:br>
            <a:r>
              <a:rPr lang="ar-SA" b="1" i="1" dirty="0"/>
              <a:t>النقل  	  	(يقسم جغرافيا) </a:t>
            </a:r>
            <a:endParaRPr lang="ar-SA" dirty="0"/>
          </a:p>
        </p:txBody>
      </p:sp>
    </p:spTree>
    <p:extLst>
      <p:ext uri="{BB962C8B-B14F-4D97-AF65-F5344CB8AC3E}">
        <p14:creationId xmlns:p14="http://schemas.microsoft.com/office/powerpoint/2010/main" val="426608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(ج) حاشية الصفة الدالة على الجنسية:</a:t>
            </a:r>
            <a:r>
              <a:rPr lang="ar-SA" dirty="0"/>
              <a:t> </a:t>
            </a:r>
            <a:r>
              <a:rPr lang="en-US" dirty="0"/>
              <a:t/>
            </a:r>
            <a:br>
              <a:rPr lang="en-US" dirty="0"/>
            </a:br>
            <a:endParaRPr lang="ar-SA" dirty="0"/>
          </a:p>
        </p:txBody>
      </p:sp>
      <p:sp>
        <p:nvSpPr>
          <p:cNvPr id="3" name="Content Placeholder 2"/>
          <p:cNvSpPr>
            <a:spLocks noGrp="1"/>
          </p:cNvSpPr>
          <p:nvPr>
            <p:ph idx="1"/>
          </p:nvPr>
        </p:nvSpPr>
        <p:spPr/>
        <p:txBody>
          <a:bodyPr>
            <a:normAutofit/>
          </a:bodyPr>
          <a:lstStyle/>
          <a:p>
            <a:pPr algn="r" rtl="1"/>
            <a:r>
              <a:rPr lang="ar-SA" sz="4400" dirty="0"/>
              <a:t>بعض الرؤوس تتطلب إضافة الجنسية عندما يعالج الكتاب الموضوع في اطار جنسية معينة أو عرق معين مثل الصحافة (تستخدم الصفة الدالة على الجنسية)، اللغة (تستخدم الصفة الدالة على الجنسية)</a:t>
            </a:r>
            <a:endParaRPr lang="en-US" sz="4400" dirty="0"/>
          </a:p>
          <a:p>
            <a:pPr algn="r" rtl="1"/>
            <a:endParaRPr lang="ar-SA" sz="4400" dirty="0"/>
          </a:p>
        </p:txBody>
      </p:sp>
    </p:spTree>
    <p:extLst>
      <p:ext uri="{BB962C8B-B14F-4D97-AF65-F5344CB8AC3E}">
        <p14:creationId xmlns:p14="http://schemas.microsoft.com/office/powerpoint/2010/main" val="1122619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(د) الحواشى التفسيرية</a:t>
            </a:r>
            <a:r>
              <a:rPr lang="ar-SA" dirty="0"/>
              <a:t>:</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وهذا النوع يرد على شكل فقرة تحت رأس الموضوع وليس بين قوسين كما هو الحال فى الحواشى الحدية، ‏إذ يتطلب الأمر سعة فى المكان، حيث الحواشى التفسيرية يقصد بها كيفية استخدام الراس والحال التى يرد فيها والتمييز بينه وبين رؤوس قريبة منه في المعنى مثل:</a:t>
            </a:r>
            <a:endParaRPr lang="en-US" dirty="0"/>
          </a:p>
          <a:p>
            <a:pPr algn="r" rtl="1"/>
            <a:r>
              <a:rPr lang="ar-SA" dirty="0"/>
              <a:t>‏</a:t>
            </a:r>
          </a:p>
        </p:txBody>
      </p:sp>
    </p:spTree>
    <p:extLst>
      <p:ext uri="{BB962C8B-B14F-4D97-AF65-F5344CB8AC3E}">
        <p14:creationId xmlns:p14="http://schemas.microsoft.com/office/powerpoint/2010/main" val="1267097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gn="r" rtl="1"/>
            <a:r>
              <a:rPr lang="ar-SA" dirty="0"/>
              <a:t>‏</a:t>
            </a:r>
            <a:r>
              <a:rPr lang="ar-SA" b="1" dirty="0"/>
              <a:t>- الأرقام القياسية : </a:t>
            </a:r>
            <a:endParaRPr lang="en-US" dirty="0"/>
          </a:p>
          <a:p>
            <a:pPr algn="r" rtl="1"/>
            <a:r>
              <a:rPr lang="ar-SA" dirty="0"/>
              <a:t>‏يستخدم للأعمال العامة التي تعالج كيفية إعداد واستعمالات الارقام ألقياسية . أما ألاعمال التى تعالج الارقام القياسية كالتالي :</a:t>
            </a:r>
            <a:endParaRPr lang="en-US" dirty="0"/>
          </a:p>
          <a:p>
            <a:pPr algn="r" rtl="1"/>
            <a:r>
              <a:rPr lang="ar-SA" b="1" dirty="0"/>
              <a:t>‏الأجور- الأرقام القياسية، الأسعار- الأرقام القياسية</a:t>
            </a:r>
            <a:endParaRPr lang="en-US" dirty="0"/>
          </a:p>
          <a:p>
            <a:pPr marL="0" indent="0" algn="r" rtl="1">
              <a:buNone/>
            </a:pPr>
            <a:r>
              <a:rPr lang="ar-SA" b="1" dirty="0"/>
              <a:t> </a:t>
            </a:r>
            <a:endParaRPr lang="en-US" dirty="0"/>
          </a:p>
          <a:p>
            <a:pPr algn="r" rtl="1"/>
            <a:r>
              <a:rPr lang="ar-SA" b="1" dirty="0"/>
              <a:t>-الأرض:</a:t>
            </a:r>
            <a:endParaRPr lang="en-US" dirty="0"/>
          </a:p>
          <a:p>
            <a:pPr algn="r" rtl="1"/>
            <a:r>
              <a:rPr lang="ar-SA" dirty="0"/>
              <a:t>يستخدم للأعمال العامة التى تعالج الكرة الأرضية ككل . أما الأعمال التى تتناول تركيب الكرة الأرضية وقشرتها . والتغييرات التى تتعرض لها فتدرج تحت الجيولوجيا . </a:t>
            </a:r>
            <a:endParaRPr lang="en-US" dirty="0"/>
          </a:p>
          <a:p>
            <a:pPr algn="r"/>
            <a:endParaRPr lang="ar-SA" dirty="0"/>
          </a:p>
        </p:txBody>
      </p:sp>
    </p:spTree>
    <p:extLst>
      <p:ext uri="{BB962C8B-B14F-4D97-AF65-F5344CB8AC3E}">
        <p14:creationId xmlns:p14="http://schemas.microsoft.com/office/powerpoint/2010/main" val="3699106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الرموز و العلامات في قائمة رؤوس الموضوعات </a:t>
            </a:r>
            <a:endParaRPr lang="ar-SA" dirty="0"/>
          </a:p>
        </p:txBody>
      </p:sp>
      <p:sp>
        <p:nvSpPr>
          <p:cNvPr id="3" name="Content Placeholder 2"/>
          <p:cNvSpPr>
            <a:spLocks noGrp="1"/>
          </p:cNvSpPr>
          <p:nvPr>
            <p:ph idx="1"/>
          </p:nvPr>
        </p:nvSpPr>
        <p:spPr/>
        <p:txBody>
          <a:bodyPr/>
          <a:lstStyle/>
          <a:p>
            <a:pPr lvl="0" algn="r" rtl="1"/>
            <a:r>
              <a:rPr lang="ar-SA" dirty="0"/>
              <a:t>القوسان (		</a:t>
            </a:r>
            <a:r>
              <a:rPr lang="ar-SA" dirty="0" smtClean="0"/>
              <a:t>):</a:t>
            </a:r>
          </a:p>
          <a:p>
            <a:pPr algn="r" rtl="1"/>
            <a:r>
              <a:rPr lang="ar-SA" dirty="0"/>
              <a:t>الفاصلة "،"</a:t>
            </a:r>
            <a:endParaRPr lang="en-US" dirty="0"/>
          </a:p>
          <a:p>
            <a:pPr algn="r" rtl="1"/>
            <a:r>
              <a:rPr lang="ar-SA" dirty="0"/>
              <a:t>الفاصلة المنقوطة"؛"</a:t>
            </a:r>
            <a:endParaRPr lang="en-US" dirty="0"/>
          </a:p>
          <a:p>
            <a:pPr algn="r" rtl="1"/>
            <a:r>
              <a:rPr lang="ar-SA" b="1" dirty="0"/>
              <a:t>الشرطة</a:t>
            </a:r>
            <a:endParaRPr lang="en-US" dirty="0"/>
          </a:p>
          <a:p>
            <a:pPr lvl="0" algn="r" rtl="1"/>
            <a:r>
              <a:rPr lang="en-US" b="1" dirty="0" smtClean="0"/>
              <a:t>X</a:t>
            </a:r>
            <a:endParaRPr lang="ar-SA" b="1" dirty="0" smtClean="0"/>
          </a:p>
          <a:p>
            <a:pPr lvl="0" algn="r" rtl="1"/>
            <a:r>
              <a:rPr lang="en-US" b="1" dirty="0"/>
              <a:t>X </a:t>
            </a:r>
            <a:r>
              <a:rPr lang="en-US" b="1" dirty="0" err="1"/>
              <a:t>X</a:t>
            </a:r>
            <a:endParaRPr lang="en-US" dirty="0"/>
          </a:p>
          <a:p>
            <a:pPr algn="l" rtl="1"/>
            <a:endParaRPr lang="ar-SA" dirty="0"/>
          </a:p>
        </p:txBody>
      </p:sp>
    </p:spTree>
    <p:extLst>
      <p:ext uri="{BB962C8B-B14F-4D97-AF65-F5344CB8AC3E}">
        <p14:creationId xmlns:p14="http://schemas.microsoft.com/office/powerpoint/2010/main" val="4068243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ar-SA" b="1" u="sng" dirty="0"/>
              <a:t>الإحالات في رؤوس </a:t>
            </a:r>
            <a:r>
              <a:rPr lang="ar-SA" b="1" u="sng" dirty="0" smtClean="0"/>
              <a:t>الموضوعات</a:t>
            </a:r>
            <a:endParaRPr lang="ar-SA" dirty="0"/>
          </a:p>
        </p:txBody>
      </p:sp>
      <p:sp>
        <p:nvSpPr>
          <p:cNvPr id="3" name="Content Placeholder 2"/>
          <p:cNvSpPr>
            <a:spLocks noGrp="1"/>
          </p:cNvSpPr>
          <p:nvPr>
            <p:ph idx="1"/>
          </p:nvPr>
        </p:nvSpPr>
        <p:spPr>
          <a:xfrm>
            <a:off x="-304800" y="990600"/>
            <a:ext cx="9372600" cy="4525963"/>
          </a:xfrm>
        </p:spPr>
        <p:txBody>
          <a:bodyPr>
            <a:noAutofit/>
          </a:bodyPr>
          <a:lstStyle/>
          <a:p>
            <a:pPr algn="r" rtl="1"/>
            <a:r>
              <a:rPr lang="ar-SA" sz="3600" b="1" dirty="0">
                <a:solidFill>
                  <a:srgbClr val="FF0000"/>
                </a:solidFill>
              </a:rPr>
              <a:t>في رؤوس الموضوعات تبدو ظاهرتان مختلفتان عن </a:t>
            </a:r>
            <a:r>
              <a:rPr lang="ar-SA" sz="3600" b="1" dirty="0" smtClean="0">
                <a:solidFill>
                  <a:srgbClr val="FF0000"/>
                </a:solidFill>
              </a:rPr>
              <a:t>التصنيف</a:t>
            </a:r>
          </a:p>
          <a:p>
            <a:pPr lvl="0" algn="r" rtl="1"/>
            <a:r>
              <a:rPr lang="ar-SA" sz="3600" b="1" dirty="0">
                <a:solidFill>
                  <a:srgbClr val="FF0000"/>
                </a:solidFill>
              </a:rPr>
              <a:t>الظاهرة الأولى </a:t>
            </a:r>
            <a:r>
              <a:rPr lang="ar-SA" sz="3600" dirty="0"/>
              <a:t>هى  تعدد الصيغ المستخدمة للدلالة على موضوع واحد نظرا للتعبير عن الموضوعات بالكلمات والألفاظ واللغات بطبيعة الحال غنية بالمترادفات التى تعبر عن الشىء الواحد</a:t>
            </a:r>
            <a:endParaRPr lang="en-US" sz="3600" dirty="0"/>
          </a:p>
          <a:p>
            <a:pPr lvl="0" algn="r" rtl="1"/>
            <a:r>
              <a:rPr lang="ar-SA" sz="3600" b="1" dirty="0">
                <a:solidFill>
                  <a:srgbClr val="FF0000"/>
                </a:solidFill>
              </a:rPr>
              <a:t>والظاهرة الثانية</a:t>
            </a:r>
            <a:r>
              <a:rPr lang="ar-SA" sz="3600" dirty="0">
                <a:solidFill>
                  <a:srgbClr val="FF0000"/>
                </a:solidFill>
              </a:rPr>
              <a:t> </a:t>
            </a:r>
            <a:r>
              <a:rPr lang="ar-SA" sz="3600" dirty="0"/>
              <a:t>هي ظاهرة تشتت الموضوعات ذات الصلة فى القوائم والفهارس وانفصام العلاقات الطبيعية بينها وهي ناتجة من تفتيت المعرفة البشرية إلى جزئيات ثم ترتيب هذه الجزئيات ترتيباً هجائيا </a:t>
            </a:r>
            <a:endParaRPr lang="en-US" sz="3600" dirty="0"/>
          </a:p>
          <a:p>
            <a:pPr algn="r" rtl="1"/>
            <a:r>
              <a:rPr lang="ar-SA" sz="3600" dirty="0" smtClean="0"/>
              <a:t> </a:t>
            </a:r>
            <a:endParaRPr lang="en-US" sz="3600" dirty="0"/>
          </a:p>
          <a:p>
            <a:pPr algn="r" rtl="1"/>
            <a:endParaRPr lang="ar-SA" sz="3600" dirty="0"/>
          </a:p>
        </p:txBody>
      </p:sp>
    </p:spTree>
    <p:extLst>
      <p:ext uri="{BB962C8B-B14F-4D97-AF65-F5344CB8AC3E}">
        <p14:creationId xmlns:p14="http://schemas.microsoft.com/office/powerpoint/2010/main" val="33458061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b="1" u="sng" dirty="0"/>
              <a:t>‏أولأ : إحالأ انظر المحدده : </a:t>
            </a:r>
            <a:endParaRPr lang="ar-SA" dirty="0"/>
          </a:p>
        </p:txBody>
      </p:sp>
      <p:sp>
        <p:nvSpPr>
          <p:cNvPr id="3" name="Content Placeholder 2"/>
          <p:cNvSpPr>
            <a:spLocks noGrp="1"/>
          </p:cNvSpPr>
          <p:nvPr>
            <p:ph idx="1"/>
          </p:nvPr>
        </p:nvSpPr>
        <p:spPr/>
        <p:txBody>
          <a:bodyPr>
            <a:normAutofit fontScale="92500" lnSpcReduction="10000"/>
          </a:bodyPr>
          <a:lstStyle/>
          <a:p>
            <a:pPr algn="r" rtl="1"/>
            <a:r>
              <a:rPr lang="ar-SA" b="1" dirty="0" smtClean="0">
                <a:solidFill>
                  <a:srgbClr val="FF0000"/>
                </a:solidFill>
              </a:rPr>
              <a:t>1- الترادف</a:t>
            </a:r>
          </a:p>
          <a:p>
            <a:pPr algn="r" rtl="1"/>
            <a:r>
              <a:rPr lang="ar-SA" b="1" i="1" dirty="0"/>
              <a:t>‏الجوامع 		انظر 	المساجد </a:t>
            </a:r>
            <a:br>
              <a:rPr lang="ar-SA" b="1" i="1" dirty="0"/>
            </a:br>
            <a:r>
              <a:rPr lang="ar-SA" b="1" i="1" dirty="0"/>
              <a:t>	‏العائلة 		         انظر 	الأسرة </a:t>
            </a:r>
            <a:br>
              <a:rPr lang="ar-SA" b="1" i="1" dirty="0"/>
            </a:br>
            <a:r>
              <a:rPr lang="ar-SA" b="1" i="1" dirty="0"/>
              <a:t>	‏الثقافة الجنسية 	انظر 	التربية الجنسية </a:t>
            </a:r>
            <a:endParaRPr lang="en-US" dirty="0"/>
          </a:p>
          <a:p>
            <a:pPr algn="r" rtl="1"/>
            <a:r>
              <a:rPr lang="ar-SA" b="1" dirty="0">
                <a:solidFill>
                  <a:srgbClr val="FF0000"/>
                </a:solidFill>
              </a:rPr>
              <a:t>2 - من المصطلحات الأجنبية المنقولة صوتيا إلى المصطلحات </a:t>
            </a:r>
            <a:r>
              <a:rPr lang="ar-SA" b="1" dirty="0" smtClean="0">
                <a:solidFill>
                  <a:srgbClr val="FF0000"/>
                </a:solidFill>
              </a:rPr>
              <a:t>العربية</a:t>
            </a:r>
          </a:p>
          <a:p>
            <a:pPr algn="r" rtl="1"/>
            <a:r>
              <a:rPr lang="ar-SA" b="1" i="1" dirty="0"/>
              <a:t>‏البيولوجيا 	انظر 	الأحياء، علم </a:t>
            </a:r>
            <a:br>
              <a:rPr lang="ar-SA" b="1" i="1" dirty="0"/>
            </a:br>
            <a:r>
              <a:rPr lang="ar-SA" b="1" i="1" dirty="0"/>
              <a:t>	‏الفونولوجيا 	انظر 	الأصوات، علم </a:t>
            </a:r>
            <a:br>
              <a:rPr lang="ar-SA" b="1" i="1" dirty="0"/>
            </a:br>
            <a:r>
              <a:rPr lang="ar-SA" b="1" i="1" dirty="0"/>
              <a:t>	‏المسرة 		انظر 	التليفون </a:t>
            </a:r>
            <a:br>
              <a:rPr lang="ar-SA" b="1" i="1" dirty="0"/>
            </a:br>
            <a:r>
              <a:rPr lang="ar-SA" b="1" i="1" dirty="0"/>
              <a:t>	‏الهاتف 		انظر 	التليفون </a:t>
            </a:r>
            <a:endParaRPr lang="en-US" dirty="0"/>
          </a:p>
          <a:p>
            <a:pPr algn="r" rtl="1"/>
            <a:endParaRPr lang="ar-SA" dirty="0">
              <a:solidFill>
                <a:srgbClr val="FF0000"/>
              </a:solidFill>
            </a:endParaRPr>
          </a:p>
        </p:txBody>
      </p:sp>
    </p:spTree>
    <p:extLst>
      <p:ext uri="{BB962C8B-B14F-4D97-AF65-F5344CB8AC3E}">
        <p14:creationId xmlns:p14="http://schemas.microsoft.com/office/powerpoint/2010/main" val="640319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lgn="r" rtl="1"/>
            <a:r>
              <a:rPr lang="ar-SA" b="1" dirty="0">
                <a:solidFill>
                  <a:srgbClr val="FF0000"/>
                </a:solidFill>
              </a:rPr>
              <a:t>3- من تركيبة (صيغة) إلى تركيبة </a:t>
            </a:r>
            <a:r>
              <a:rPr lang="ar-SA" b="1" dirty="0" smtClean="0">
                <a:solidFill>
                  <a:srgbClr val="FF0000"/>
                </a:solidFill>
              </a:rPr>
              <a:t>أخرى</a:t>
            </a:r>
          </a:p>
          <a:p>
            <a:pPr rtl="1"/>
            <a:r>
              <a:rPr lang="ar-SA" b="1" i="1" dirty="0"/>
              <a:t>‏الجامعات والكليات - المكتبات 	 انظر 	المكتبات الجامعية </a:t>
            </a:r>
            <a:endParaRPr lang="en-US" dirty="0"/>
          </a:p>
          <a:p>
            <a:pPr rtl="1"/>
            <a:r>
              <a:rPr lang="ar-SA" b="1" i="1" dirty="0"/>
              <a:t>‏حفنظ الأسماك 	   	انظر 	الأسماك - حفظ </a:t>
            </a:r>
            <a:endParaRPr lang="en-US" dirty="0"/>
          </a:p>
          <a:p>
            <a:pPr algn="r" rtl="1"/>
            <a:r>
              <a:rPr lang="ar-SA" b="1" dirty="0">
                <a:solidFill>
                  <a:srgbClr val="FF0000"/>
                </a:solidFill>
              </a:rPr>
              <a:t>4 ‏- من الجزء الثاني لرأس الموضوع المركب إلى الرأس </a:t>
            </a:r>
            <a:r>
              <a:rPr lang="ar-SA" b="1" dirty="0" smtClean="0">
                <a:solidFill>
                  <a:srgbClr val="FF0000"/>
                </a:solidFill>
              </a:rPr>
              <a:t>الكامل</a:t>
            </a:r>
          </a:p>
          <a:p>
            <a:pPr algn="r" rtl="1"/>
            <a:r>
              <a:rPr lang="ar-SA" b="1" dirty="0"/>
              <a:t>‏التقاليد 		انظر 	               العادات والتقاليد </a:t>
            </a:r>
            <a:br>
              <a:rPr lang="ar-SA" b="1" dirty="0"/>
            </a:br>
            <a:r>
              <a:rPr lang="ar-SA" b="1" dirty="0"/>
              <a:t>	‏الشر 		انظر 		       الخير و الشر </a:t>
            </a:r>
            <a:endParaRPr lang="en-US" dirty="0"/>
          </a:p>
          <a:p>
            <a:pPr algn="r" rtl="1"/>
            <a:endParaRPr lang="ar-SA" dirty="0">
              <a:solidFill>
                <a:srgbClr val="FF0000"/>
              </a:solidFill>
            </a:endParaRPr>
          </a:p>
        </p:txBody>
      </p:sp>
    </p:spTree>
    <p:extLst>
      <p:ext uri="{BB962C8B-B14F-4D97-AF65-F5344CB8AC3E}">
        <p14:creationId xmlns:p14="http://schemas.microsoft.com/office/powerpoint/2010/main" val="63932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‏أولاً – التفريع الشكلي :</a:t>
            </a:r>
            <a:r>
              <a:rPr lang="en-US" dirty="0"/>
              <a:t/>
            </a:r>
            <a:br>
              <a:rPr lang="en-US" dirty="0"/>
            </a:br>
            <a:endParaRPr lang="ar-SA" dirty="0"/>
          </a:p>
        </p:txBody>
      </p:sp>
      <p:sp>
        <p:nvSpPr>
          <p:cNvPr id="3" name="Content Placeholder 2"/>
          <p:cNvSpPr>
            <a:spLocks noGrp="1"/>
          </p:cNvSpPr>
          <p:nvPr>
            <p:ph idx="1"/>
          </p:nvPr>
        </p:nvSpPr>
        <p:spPr/>
        <p:txBody>
          <a:bodyPr>
            <a:normAutofit fontScale="92500" lnSpcReduction="10000"/>
          </a:bodyPr>
          <a:lstStyle/>
          <a:p>
            <a:pPr algn="r" rtl="1"/>
            <a:r>
              <a:rPr lang="ar-SA" dirty="0"/>
              <a:t>التفريع الشكلى يعكس القالب الذى صب فيه العمل و شكل وعاء </a:t>
            </a:r>
            <a:r>
              <a:rPr lang="ar-SA" dirty="0" smtClean="0"/>
              <a:t>المعلومات</a:t>
            </a:r>
          </a:p>
          <a:p>
            <a:pPr algn="r" rtl="1"/>
            <a:r>
              <a:rPr lang="ar-SA" dirty="0" smtClean="0"/>
              <a:t>مثل:</a:t>
            </a:r>
          </a:p>
          <a:p>
            <a:pPr algn="r" rtl="1"/>
            <a:r>
              <a:rPr lang="ar-SA" dirty="0" smtClean="0"/>
              <a:t>قواميس </a:t>
            </a:r>
          </a:p>
          <a:p>
            <a:pPr algn="r" rtl="1"/>
            <a:r>
              <a:rPr lang="ar-SA" dirty="0" smtClean="0"/>
              <a:t>موسوعات</a:t>
            </a:r>
          </a:p>
          <a:p>
            <a:pPr algn="r" rtl="1"/>
            <a:r>
              <a:rPr lang="ar-SA" dirty="0" smtClean="0"/>
              <a:t>ببليوجرافية</a:t>
            </a:r>
          </a:p>
          <a:p>
            <a:pPr algn="r" rtl="1"/>
            <a:r>
              <a:rPr lang="ar-SA" dirty="0" smtClean="0"/>
              <a:t>دورية</a:t>
            </a:r>
          </a:p>
          <a:p>
            <a:pPr algn="r" rtl="1"/>
            <a:r>
              <a:rPr lang="ar-SA" dirty="0" smtClean="0"/>
              <a:t>معاجم </a:t>
            </a:r>
          </a:p>
          <a:p>
            <a:pPr algn="r" rtl="1"/>
            <a:r>
              <a:rPr lang="ar-SA" dirty="0" smtClean="0"/>
              <a:t>...ألخ</a:t>
            </a:r>
            <a:endParaRPr lang="ar-SA" dirty="0"/>
          </a:p>
        </p:txBody>
      </p:sp>
    </p:spTree>
    <p:extLst>
      <p:ext uri="{BB962C8B-B14F-4D97-AF65-F5344CB8AC3E}">
        <p14:creationId xmlns:p14="http://schemas.microsoft.com/office/powerpoint/2010/main" val="43730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lgn="r" rtl="1"/>
            <a:r>
              <a:rPr lang="ar-SA" b="1" dirty="0">
                <a:solidFill>
                  <a:srgbClr val="FF0000"/>
                </a:solidFill>
              </a:rPr>
              <a:t>5 ‏- من الصيغة الطبيعية لرأس الموضوع إلى الصيغة المقلوبة </a:t>
            </a:r>
            <a:r>
              <a:rPr lang="ar-SA" b="1" dirty="0" smtClean="0">
                <a:solidFill>
                  <a:srgbClr val="FF0000"/>
                </a:solidFill>
              </a:rPr>
              <a:t>لنفس</a:t>
            </a:r>
          </a:p>
          <a:p>
            <a:pPr algn="r" rtl="1"/>
            <a:r>
              <a:rPr lang="ar-SA" b="1" i="1" dirty="0"/>
              <a:t>علم اللغة         	 انظر	       اللغة، علم </a:t>
            </a:r>
            <a:br>
              <a:rPr lang="ar-SA" b="1" i="1" dirty="0"/>
            </a:br>
            <a:r>
              <a:rPr lang="ar-SA" b="1" i="1" dirty="0"/>
              <a:t>أمثال القرآن 	         انظر	      القرآن، أمثال </a:t>
            </a:r>
            <a:br>
              <a:rPr lang="ar-SA" b="1" i="1" dirty="0"/>
            </a:br>
            <a:r>
              <a:rPr lang="ar-SA" b="1" i="1" dirty="0"/>
              <a:t>‏طباعة المصحف 	 انظر	      المصحف، طباعة </a:t>
            </a:r>
            <a:br>
              <a:rPr lang="ar-SA" b="1" i="1" dirty="0"/>
            </a:br>
            <a:r>
              <a:rPr lang="ar-SA" b="1" i="1" dirty="0"/>
              <a:t>‏اللعب، ورق     	انظر 	      ورق اللعب </a:t>
            </a:r>
            <a:br>
              <a:rPr lang="ar-SA" b="1" i="1" dirty="0"/>
            </a:br>
            <a:r>
              <a:rPr lang="ar-SA" b="1" i="1" dirty="0"/>
              <a:t>‏المرافعات، قانون 	انظر 	      قانون المرافعات </a:t>
            </a:r>
            <a:br>
              <a:rPr lang="ar-SA" b="1" i="1" dirty="0"/>
            </a:br>
            <a:r>
              <a:rPr lang="ar-SA" b="1" i="1" dirty="0"/>
              <a:t>‏مكة، فتح 		انظر 	      فتح مكة</a:t>
            </a:r>
            <a:endParaRPr lang="ar-SA" dirty="0">
              <a:solidFill>
                <a:srgbClr val="FF0000"/>
              </a:solidFill>
            </a:endParaRPr>
          </a:p>
        </p:txBody>
      </p:sp>
    </p:spTree>
    <p:extLst>
      <p:ext uri="{BB962C8B-B14F-4D97-AF65-F5344CB8AC3E}">
        <p14:creationId xmlns:p14="http://schemas.microsoft.com/office/powerpoint/2010/main" val="9187427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lnSpcReduction="10000"/>
          </a:bodyPr>
          <a:lstStyle/>
          <a:p>
            <a:pPr algn="r" rtl="1"/>
            <a:r>
              <a:rPr lang="ar-SA" b="1" dirty="0">
                <a:solidFill>
                  <a:srgbClr val="FF0000"/>
                </a:solidFill>
              </a:rPr>
              <a:t>من الموضوع إلى المكان </a:t>
            </a:r>
            <a:r>
              <a:rPr lang="ar-SA" b="1" dirty="0" smtClean="0">
                <a:solidFill>
                  <a:srgbClr val="FF0000"/>
                </a:solidFill>
              </a:rPr>
              <a:t>أو العكس</a:t>
            </a:r>
          </a:p>
          <a:p>
            <a:pPr algn="r" rtl="1"/>
            <a:r>
              <a:rPr lang="ar-SA" b="1" i="1" dirty="0"/>
              <a:t>‏المناخ- فرنسا 	انظر 	 </a:t>
            </a:r>
            <a:r>
              <a:rPr lang="ar-SA" b="1" i="1" dirty="0" smtClean="0"/>
              <a:t>فرنسا-المناخ</a:t>
            </a:r>
          </a:p>
          <a:p>
            <a:pPr algn="r" rtl="1"/>
            <a:r>
              <a:rPr lang="ar-SA" b="1" i="1" dirty="0" smtClean="0"/>
              <a:t>  </a:t>
            </a:r>
            <a:r>
              <a:rPr lang="ar-SA" b="1" i="1" dirty="0"/>
              <a:t>‏استراليا، الزراعة 	انظر	الزراعة </a:t>
            </a:r>
            <a:r>
              <a:rPr lang="ar-SA" b="1" i="1" dirty="0" smtClean="0"/>
              <a:t>– استرال</a:t>
            </a:r>
            <a:r>
              <a:rPr lang="ar-SA" b="1" dirty="0" smtClean="0"/>
              <a:t>يا</a:t>
            </a:r>
          </a:p>
          <a:p>
            <a:pPr algn="r" rtl="1"/>
            <a:r>
              <a:rPr lang="ar-SA" b="1" dirty="0">
                <a:solidFill>
                  <a:srgbClr val="FF0000"/>
                </a:solidFill>
              </a:rPr>
              <a:t>7- ‏من المفرد إلى </a:t>
            </a:r>
            <a:r>
              <a:rPr lang="ar-SA" b="1" dirty="0" smtClean="0">
                <a:solidFill>
                  <a:srgbClr val="FF0000"/>
                </a:solidFill>
              </a:rPr>
              <a:t>الجمع</a:t>
            </a:r>
          </a:p>
          <a:p>
            <a:pPr algn="r" rtl="1"/>
            <a:r>
              <a:rPr lang="ar-SA" b="1" dirty="0"/>
              <a:t>‏السر 	انظر 	الأسرار </a:t>
            </a:r>
            <a:br>
              <a:rPr lang="ar-SA" b="1" dirty="0"/>
            </a:br>
            <a:r>
              <a:rPr lang="ar-SA" b="1" dirty="0"/>
              <a:t>	‏الجبل 	انظر 	الجبال </a:t>
            </a:r>
            <a:br>
              <a:rPr lang="ar-SA" b="1" dirty="0"/>
            </a:br>
            <a:r>
              <a:rPr lang="ar-SA" b="1" dirty="0"/>
              <a:t>	‏الزيت 	انظر 	الزيوت </a:t>
            </a:r>
            <a:endParaRPr lang="ar-SA" b="1" dirty="0" smtClean="0"/>
          </a:p>
          <a:p>
            <a:pPr algn="r" rtl="1"/>
            <a:r>
              <a:rPr lang="ar-SA" b="1" dirty="0" smtClean="0">
                <a:solidFill>
                  <a:srgbClr val="FF0000"/>
                </a:solidFill>
              </a:rPr>
              <a:t>8‏</a:t>
            </a:r>
            <a:r>
              <a:rPr lang="ar-SA" b="1" dirty="0">
                <a:solidFill>
                  <a:srgbClr val="FF0000"/>
                </a:solidFill>
              </a:rPr>
              <a:t>- من أحد جموع التكسير إلى </a:t>
            </a:r>
            <a:r>
              <a:rPr lang="ar-SA" b="1" dirty="0" smtClean="0">
                <a:solidFill>
                  <a:srgbClr val="FF0000"/>
                </a:solidFill>
              </a:rPr>
              <a:t>الآخر</a:t>
            </a:r>
          </a:p>
          <a:p>
            <a:pPr algn="r" rtl="1"/>
            <a:r>
              <a:rPr lang="ar-SA" b="1" dirty="0"/>
              <a:t>	‏الأبحاث 	انظر 	البحوث </a:t>
            </a:r>
            <a:br>
              <a:rPr lang="ar-SA" b="1" dirty="0"/>
            </a:br>
            <a:r>
              <a:rPr lang="ar-SA" b="1" dirty="0"/>
              <a:t>	‏الأجناد 	انظر 	الجنود </a:t>
            </a:r>
            <a:br>
              <a:rPr lang="ar-SA" b="1" dirty="0"/>
            </a:br>
            <a:r>
              <a:rPr lang="ar-SA" b="1" dirty="0"/>
              <a:t>	‏الجند 	انظر 	الجنود </a:t>
            </a:r>
            <a:endParaRPr lang="en-US" dirty="0"/>
          </a:p>
          <a:p>
            <a:pPr algn="r" rtl="1"/>
            <a:endParaRPr lang="en-US" dirty="0">
              <a:solidFill>
                <a:srgbClr val="FF0000"/>
              </a:solidFill>
            </a:endParaRPr>
          </a:p>
          <a:p>
            <a:pPr algn="r" rtl="1"/>
            <a:endParaRPr lang="ar-SA" dirty="0">
              <a:solidFill>
                <a:srgbClr val="FF0000"/>
              </a:solidFill>
            </a:endParaRPr>
          </a:p>
        </p:txBody>
      </p:sp>
    </p:spTree>
    <p:extLst>
      <p:ext uri="{BB962C8B-B14F-4D97-AF65-F5344CB8AC3E}">
        <p14:creationId xmlns:p14="http://schemas.microsoft.com/office/powerpoint/2010/main" val="2803507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lgn="r" rtl="1"/>
            <a:r>
              <a:rPr lang="ar-SA" b="1" dirty="0">
                <a:solidFill>
                  <a:srgbClr val="FF0000"/>
                </a:solidFill>
              </a:rPr>
              <a:t>10- من هجاء غير مستعمل إلى الهجاء </a:t>
            </a:r>
            <a:r>
              <a:rPr lang="ar-SA" b="1" dirty="0" smtClean="0">
                <a:solidFill>
                  <a:srgbClr val="FF0000"/>
                </a:solidFill>
              </a:rPr>
              <a:t>المستعمل</a:t>
            </a:r>
          </a:p>
          <a:p>
            <a:pPr rtl="1"/>
            <a:r>
              <a:rPr lang="ar-SA" b="1" dirty="0"/>
              <a:t>‏الشكولاته 	انظر 	الشيكولاته </a:t>
            </a:r>
            <a:endParaRPr lang="en-US" dirty="0"/>
          </a:p>
          <a:p>
            <a:pPr rtl="1"/>
            <a:r>
              <a:rPr lang="ar-SA" b="1" dirty="0"/>
              <a:t>	‏شيكاجو 	انظر 	شيكاغو </a:t>
            </a:r>
            <a:endParaRPr lang="en-US" dirty="0"/>
          </a:p>
          <a:p>
            <a:pPr algn="r" rtl="1"/>
            <a:r>
              <a:rPr lang="ar-SA" b="1" dirty="0">
                <a:solidFill>
                  <a:srgbClr val="FF0000"/>
                </a:solidFill>
              </a:rPr>
              <a:t>‏11-من الشيء إلى </a:t>
            </a:r>
            <a:r>
              <a:rPr lang="ar-SA" b="1" dirty="0" smtClean="0">
                <a:solidFill>
                  <a:srgbClr val="FF0000"/>
                </a:solidFill>
              </a:rPr>
              <a:t>ضده</a:t>
            </a:r>
          </a:p>
          <a:p>
            <a:pPr algn="r" rtl="1"/>
            <a:r>
              <a:rPr lang="ar-SA" b="1" dirty="0"/>
              <a:t>الشك 	انظر 	اليقين</a:t>
            </a:r>
            <a:endParaRPr lang="ar-SA" dirty="0">
              <a:solidFill>
                <a:srgbClr val="FF0000"/>
              </a:solidFill>
            </a:endParaRPr>
          </a:p>
        </p:txBody>
      </p:sp>
    </p:spTree>
    <p:extLst>
      <p:ext uri="{BB962C8B-B14F-4D97-AF65-F5344CB8AC3E}">
        <p14:creationId xmlns:p14="http://schemas.microsoft.com/office/powerpoint/2010/main" val="25431285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 </a:t>
            </a:r>
            <a:r>
              <a:rPr lang="ar-SA" b="1" u="sng" dirty="0"/>
              <a:t>ثانيا : إحالة انظر أيضا</a:t>
            </a:r>
            <a:endParaRPr lang="ar-SA" dirty="0"/>
          </a:p>
        </p:txBody>
      </p:sp>
      <p:sp>
        <p:nvSpPr>
          <p:cNvPr id="3" name="Content Placeholder 2"/>
          <p:cNvSpPr>
            <a:spLocks noGrp="1"/>
          </p:cNvSpPr>
          <p:nvPr>
            <p:ph idx="1"/>
          </p:nvPr>
        </p:nvSpPr>
        <p:spPr/>
        <p:txBody>
          <a:bodyPr/>
          <a:lstStyle/>
          <a:p>
            <a:pPr algn="r" rtl="1"/>
            <a:r>
              <a:rPr lang="ar-SA" b="1" dirty="0">
                <a:solidFill>
                  <a:srgbClr val="FF0000"/>
                </a:solidFill>
              </a:rPr>
              <a:t>و لهذا النوع من الاحالات حالة من اثنتين :</a:t>
            </a:r>
            <a:endParaRPr lang="en-US" dirty="0">
              <a:solidFill>
                <a:srgbClr val="FF0000"/>
              </a:solidFill>
            </a:endParaRPr>
          </a:p>
          <a:p>
            <a:pPr algn="r" rtl="1"/>
            <a:r>
              <a:rPr lang="ar-SA" b="1" dirty="0"/>
              <a:t>الحالة الأولي : </a:t>
            </a:r>
            <a:r>
              <a:rPr lang="ar-SA" dirty="0"/>
              <a:t>الاحالة بين موضوعات متوازية أو متداخلة </a:t>
            </a:r>
            <a:endParaRPr lang="en-US" dirty="0"/>
          </a:p>
          <a:p>
            <a:pPr algn="r" rtl="1"/>
            <a:r>
              <a:rPr lang="ar-SA" b="1" dirty="0"/>
              <a:t>التصنيف 	انظر ايضا  	رؤوس الموضوعات</a:t>
            </a:r>
            <a:br>
              <a:rPr lang="ar-SA" b="1" dirty="0"/>
            </a:br>
            <a:r>
              <a:rPr lang="ar-SA" b="1" dirty="0"/>
              <a:t>المكتبات  انظر أيضا 	</a:t>
            </a:r>
            <a:r>
              <a:rPr lang="ar-SA" b="1" dirty="0" smtClean="0"/>
              <a:t>الكتب</a:t>
            </a:r>
          </a:p>
          <a:p>
            <a:pPr algn="r" rtl="1"/>
            <a:r>
              <a:rPr lang="ar-SA" b="1" dirty="0"/>
              <a:t>رؤوس الموضوعات	انظر أيضا	التصنيف</a:t>
            </a:r>
            <a:br>
              <a:rPr lang="ar-SA" b="1" dirty="0"/>
            </a:br>
            <a:r>
              <a:rPr lang="ar-SA" b="1" dirty="0"/>
              <a:t>الكتب			أنظر أيضا	المكتبات</a:t>
            </a:r>
            <a:endParaRPr lang="en-US" dirty="0"/>
          </a:p>
          <a:p>
            <a:pPr algn="r" rtl="1"/>
            <a:endParaRPr lang="en-US" dirty="0"/>
          </a:p>
          <a:p>
            <a:pPr algn="r"/>
            <a:endParaRPr lang="ar-SA" dirty="0"/>
          </a:p>
        </p:txBody>
      </p:sp>
    </p:spTree>
    <p:extLst>
      <p:ext uri="{BB962C8B-B14F-4D97-AF65-F5344CB8AC3E}">
        <p14:creationId xmlns:p14="http://schemas.microsoft.com/office/powerpoint/2010/main" val="23216077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الحالة الثانية: الإحالة الهابطة والصاعدة</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b="1" i="1" dirty="0"/>
              <a:t>إخطار العمل</a:t>
            </a:r>
            <a:endParaRPr lang="en-US" dirty="0"/>
          </a:p>
          <a:p>
            <a:pPr algn="r" rtl="1"/>
            <a:r>
              <a:rPr lang="ar-SA" b="1" dirty="0"/>
              <a:t>انظر أيضا </a:t>
            </a:r>
            <a:endParaRPr lang="en-US" dirty="0"/>
          </a:p>
          <a:p>
            <a:pPr algn="r" rtl="1"/>
            <a:r>
              <a:rPr lang="ar-SA" b="1" dirty="0"/>
              <a:t>أخطار المهنة؛ الأمراض المهنية ؛ الامن الصناعي ؛ التأمين ضد الحوادث ؛ الحوادث الصناعية ؛ الصحة المهنية</a:t>
            </a:r>
            <a:endParaRPr lang="en-US" dirty="0"/>
          </a:p>
          <a:p>
            <a:pPr algn="r"/>
            <a:endParaRPr lang="ar-SA" dirty="0"/>
          </a:p>
        </p:txBody>
      </p:sp>
    </p:spTree>
    <p:extLst>
      <p:ext uri="{BB962C8B-B14F-4D97-AF65-F5344CB8AC3E}">
        <p14:creationId xmlns:p14="http://schemas.microsoft.com/office/powerpoint/2010/main" val="23748191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ثالثا : احالة انظر من :</a:t>
            </a:r>
            <a:r>
              <a:rPr lang="en-US" dirty="0"/>
              <a:t/>
            </a:r>
            <a:br>
              <a:rPr lang="en-US" dirty="0"/>
            </a:br>
            <a:endParaRPr lang="ar-SA" dirty="0"/>
          </a:p>
        </p:txBody>
      </p:sp>
      <p:sp>
        <p:nvSpPr>
          <p:cNvPr id="3" name="Content Placeholder 2"/>
          <p:cNvSpPr>
            <a:spLocks noGrp="1"/>
          </p:cNvSpPr>
          <p:nvPr>
            <p:ph idx="1"/>
          </p:nvPr>
        </p:nvSpPr>
        <p:spPr/>
        <p:txBody>
          <a:bodyPr>
            <a:normAutofit lnSpcReduction="10000"/>
          </a:bodyPr>
          <a:lstStyle/>
          <a:p>
            <a:pPr algn="r" rtl="1"/>
            <a:r>
              <a:rPr lang="ar-SA" b="1" dirty="0"/>
              <a:t>النبي		أنظر 	الأنبياء</a:t>
            </a:r>
            <a:endParaRPr lang="en-US" dirty="0"/>
          </a:p>
          <a:p>
            <a:pPr algn="r" rtl="1"/>
            <a:r>
              <a:rPr lang="ar-SA" b="1" dirty="0"/>
              <a:t>الانبياء		</a:t>
            </a:r>
            <a:endParaRPr lang="en-US" dirty="0"/>
          </a:p>
          <a:p>
            <a:pPr algn="r" rtl="1"/>
            <a:r>
              <a:rPr lang="ar-SA" b="1" dirty="0"/>
              <a:t> </a:t>
            </a:r>
            <a:r>
              <a:rPr lang="en-US" b="1" dirty="0"/>
              <a:t>   X</a:t>
            </a:r>
            <a:r>
              <a:rPr lang="ar-SA" b="1" dirty="0"/>
              <a:t>النبي</a:t>
            </a:r>
            <a:endParaRPr lang="en-US" dirty="0"/>
          </a:p>
          <a:p>
            <a:pPr algn="r" rtl="1"/>
            <a:r>
              <a:rPr lang="ar-SA" b="1" dirty="0"/>
              <a:t>التصوف السلفي	أنظر	التصوف الاسلامي- المدرسة السلفية</a:t>
            </a:r>
            <a:endParaRPr lang="en-US" dirty="0"/>
          </a:p>
          <a:p>
            <a:pPr algn="r" rtl="1"/>
            <a:r>
              <a:rPr lang="ar-SA" b="1" dirty="0"/>
              <a:t>التصوف الاسلامي- المدرسة السلفية		</a:t>
            </a:r>
            <a:endParaRPr lang="en-US" dirty="0"/>
          </a:p>
          <a:p>
            <a:pPr algn="r" rtl="1"/>
            <a:r>
              <a:rPr lang="ar-SA" b="1" dirty="0"/>
              <a:t> </a:t>
            </a:r>
            <a:r>
              <a:rPr lang="en-US" b="1" dirty="0"/>
              <a:t>X</a:t>
            </a:r>
            <a:r>
              <a:rPr lang="ar-SA" b="1" dirty="0"/>
              <a:t>التصوف السلفي</a:t>
            </a:r>
            <a:endParaRPr lang="en-US" dirty="0"/>
          </a:p>
          <a:p>
            <a:pPr algn="r" rtl="1"/>
            <a:r>
              <a:rPr lang="ar-SA" b="1" dirty="0"/>
              <a:t>مع ملاحظة أن علامة </a:t>
            </a:r>
            <a:r>
              <a:rPr lang="en-US" b="1" dirty="0"/>
              <a:t>X </a:t>
            </a:r>
            <a:r>
              <a:rPr lang="ar-SA" b="1" dirty="0"/>
              <a:t>تدل علي إنظر من </a:t>
            </a:r>
            <a:endParaRPr lang="en-US" dirty="0"/>
          </a:p>
          <a:p>
            <a:pPr algn="r" rtl="1"/>
            <a:endParaRPr lang="ar-SA" dirty="0"/>
          </a:p>
        </p:txBody>
      </p:sp>
    </p:spTree>
    <p:extLst>
      <p:ext uri="{BB962C8B-B14F-4D97-AF65-F5344CB8AC3E}">
        <p14:creationId xmlns:p14="http://schemas.microsoft.com/office/powerpoint/2010/main" val="305911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رابعاً : إحالة انظر أيضا من:</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b="1" dirty="0"/>
              <a:t>الأوتوبيسات				 </a:t>
            </a:r>
            <a:endParaRPr lang="en-US" dirty="0"/>
          </a:p>
          <a:p>
            <a:pPr algn="r" rtl="1"/>
            <a:r>
              <a:rPr lang="ar-SA" b="1" dirty="0"/>
              <a:t>انظر أيضا السيارات			</a:t>
            </a:r>
            <a:endParaRPr lang="en-US" dirty="0"/>
          </a:p>
          <a:p>
            <a:pPr algn="r" rtl="1"/>
            <a:r>
              <a:rPr lang="ar-SA" b="1" dirty="0"/>
              <a:t>السيارات	</a:t>
            </a:r>
            <a:r>
              <a:rPr lang="en-US" b="1" dirty="0"/>
              <a:t>xx </a:t>
            </a:r>
            <a:r>
              <a:rPr lang="ar-SA" b="1" dirty="0"/>
              <a:t>الاوتوبيسات ؛ النقل ؛ الطرق البرية</a:t>
            </a:r>
            <a:endParaRPr lang="en-US" dirty="0"/>
          </a:p>
          <a:p>
            <a:pPr algn="r" rtl="1"/>
            <a:r>
              <a:rPr lang="ar-SA" b="1" dirty="0"/>
              <a:t>الطرق البرية</a:t>
            </a:r>
            <a:endParaRPr lang="en-US" dirty="0"/>
          </a:p>
          <a:p>
            <a:pPr algn="r" rtl="1"/>
            <a:r>
              <a:rPr lang="ar-SA" b="1" dirty="0"/>
              <a:t>انظر أيضا  السيارات؛ السكك الحديدية</a:t>
            </a:r>
            <a:endParaRPr lang="en-US" dirty="0"/>
          </a:p>
          <a:p>
            <a:pPr algn="r" rtl="1"/>
            <a:r>
              <a:rPr lang="en-US" b="1" dirty="0"/>
              <a:t>xx </a:t>
            </a:r>
            <a:r>
              <a:rPr lang="ar-SA" b="1" dirty="0"/>
              <a:t>النقل البري</a:t>
            </a:r>
            <a:endParaRPr lang="en-US" dirty="0"/>
          </a:p>
          <a:p>
            <a:pPr algn="r" rtl="1"/>
            <a:endParaRPr lang="ar-SA" dirty="0"/>
          </a:p>
        </p:txBody>
      </p:sp>
    </p:spTree>
    <p:extLst>
      <p:ext uri="{BB962C8B-B14F-4D97-AF65-F5344CB8AC3E}">
        <p14:creationId xmlns:p14="http://schemas.microsoft.com/office/powerpoint/2010/main" val="32638267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خامساً :الإحالات العامة:</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وهي ليست إحالة لموضوع بذاته وانما هي بمثابة الأمثلة او الإرشادات لاستخدام رؤوس الموضوعات أو التفريعات  كما انها قد تحيل المستخدم لرؤوس موضوعات أدق أو تشرح له كيفية استخدامها, و يمكننا أن نري هذه الاحالة بعد أنظر او أنظر أيضا و لكنها لا تحيل الي رأس بعينه </a:t>
            </a:r>
            <a:endParaRPr lang="en-US" dirty="0"/>
          </a:p>
          <a:p>
            <a:pPr algn="r" rtl="1"/>
            <a:r>
              <a:rPr lang="ar-SA" dirty="0"/>
              <a:t>السكان انظر ايضا أسماء الدول و الولايات و المدن مفرعة بهذا الرأس</a:t>
            </a:r>
            <a:endParaRPr lang="en-US" dirty="0"/>
          </a:p>
          <a:p>
            <a:endParaRPr lang="ar-SA" dirty="0"/>
          </a:p>
        </p:txBody>
      </p:sp>
    </p:spTree>
    <p:extLst>
      <p:ext uri="{BB962C8B-B14F-4D97-AF65-F5344CB8AC3E}">
        <p14:creationId xmlns:p14="http://schemas.microsoft.com/office/powerpoint/2010/main" val="33517167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ترتيب رؤوس الموضوعات</a:t>
            </a:r>
            <a:endParaRPr lang="ar-SA" dirty="0"/>
          </a:p>
        </p:txBody>
      </p:sp>
      <p:sp>
        <p:nvSpPr>
          <p:cNvPr id="3" name="Content Placeholder 2"/>
          <p:cNvSpPr>
            <a:spLocks noGrp="1"/>
          </p:cNvSpPr>
          <p:nvPr>
            <p:ph idx="1"/>
          </p:nvPr>
        </p:nvSpPr>
        <p:spPr/>
        <p:txBody>
          <a:bodyPr/>
          <a:lstStyle/>
          <a:p>
            <a:endParaRPr lang="ar-SA"/>
          </a:p>
        </p:txBody>
      </p:sp>
    </p:spTree>
    <p:extLst>
      <p:ext uri="{BB962C8B-B14F-4D97-AF65-F5344CB8AC3E}">
        <p14:creationId xmlns:p14="http://schemas.microsoft.com/office/powerpoint/2010/main" val="367073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dirty="0"/>
          </a:p>
        </p:txBody>
      </p:sp>
      <p:sp>
        <p:nvSpPr>
          <p:cNvPr id="3" name="Content Placeholder 2"/>
          <p:cNvSpPr>
            <a:spLocks noGrp="1"/>
          </p:cNvSpPr>
          <p:nvPr>
            <p:ph idx="1"/>
          </p:nvPr>
        </p:nvSpPr>
        <p:spPr/>
        <p:txBody>
          <a:bodyPr/>
          <a:lstStyle/>
          <a:p>
            <a:pPr algn="r" rtl="1"/>
            <a:r>
              <a:rPr lang="ar-SA" b="1" dirty="0"/>
              <a:t>الألعاب الرياضية- دوائر معارف</a:t>
            </a:r>
            <a:br>
              <a:rPr lang="ar-SA" b="1" dirty="0"/>
            </a:br>
            <a:r>
              <a:rPr lang="ar-SA" b="1" dirty="0"/>
              <a:t>الأمراض التناسلية – ببليوجرافيات</a:t>
            </a:r>
            <a:br>
              <a:rPr lang="ar-SA" b="1" dirty="0"/>
            </a:br>
            <a:r>
              <a:rPr lang="ar-SA" b="1" dirty="0"/>
              <a:t>القنابل الذرية - كشافات </a:t>
            </a:r>
            <a:endParaRPr lang="ar-SA" b="1" dirty="0" smtClean="0"/>
          </a:p>
          <a:p>
            <a:pPr algn="r" rtl="1"/>
            <a:endParaRPr lang="ar-SA" b="1" dirty="0"/>
          </a:p>
          <a:p>
            <a:pPr algn="r" rtl="1"/>
            <a:r>
              <a:rPr lang="ar-SA" dirty="0"/>
              <a:t>‏وتجب ملاحظة استخدام صيغة الجمع فى هذه التفريعات كلما كان ذلك متاحا </a:t>
            </a:r>
            <a:endParaRPr lang="en-US" dirty="0"/>
          </a:p>
          <a:p>
            <a:pPr algn="l" rtl="1"/>
            <a:r>
              <a:rPr lang="ar-SA" dirty="0"/>
              <a:t>‏</a:t>
            </a:r>
          </a:p>
        </p:txBody>
      </p:sp>
    </p:spTree>
    <p:extLst>
      <p:ext uri="{BB962C8B-B14F-4D97-AF65-F5344CB8AC3E}">
        <p14:creationId xmlns:p14="http://schemas.microsoft.com/office/powerpoint/2010/main" val="407412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u="sng" dirty="0"/>
              <a:t>‏ثانياً – التفريع المكاني:</a:t>
            </a:r>
            <a:r>
              <a:rPr lang="en-US" dirty="0"/>
              <a:t/>
            </a:r>
            <a:br>
              <a:rPr lang="en-US" dirty="0"/>
            </a:br>
            <a:endParaRPr lang="ar-SA" dirty="0"/>
          </a:p>
        </p:txBody>
      </p:sp>
      <p:sp>
        <p:nvSpPr>
          <p:cNvPr id="3" name="Content Placeholder 2"/>
          <p:cNvSpPr>
            <a:spLocks noGrp="1"/>
          </p:cNvSpPr>
          <p:nvPr>
            <p:ph idx="1"/>
          </p:nvPr>
        </p:nvSpPr>
        <p:spPr/>
        <p:txBody>
          <a:bodyPr/>
          <a:lstStyle/>
          <a:p>
            <a:pPr algn="r" rtl="1"/>
            <a:r>
              <a:rPr lang="ar-SA" dirty="0"/>
              <a:t>‏التفريع المكاني يعكس المنطقة الجغرافية التى عولج فى حدودها الموضوع أو المادة العلمية فى العمل، وقد تكون المنطقة مدينة أو محافظة  أو دولة أو إقليما  أو قارة . وعند التفريع المكانى هذا نجد طريقتين</a:t>
            </a:r>
            <a:r>
              <a:rPr lang="ar-SA" dirty="0" smtClean="0"/>
              <a:t>،</a:t>
            </a:r>
          </a:p>
          <a:p>
            <a:pPr algn="r" rtl="1"/>
            <a:r>
              <a:rPr lang="ar-SA" b="1" dirty="0"/>
              <a:t>الطريقة الأولى: تفريع الموضوع </a:t>
            </a:r>
            <a:r>
              <a:rPr lang="ar-SA" b="1" dirty="0" smtClean="0"/>
              <a:t>بالمكان</a:t>
            </a:r>
          </a:p>
          <a:p>
            <a:pPr algn="r" rtl="1"/>
            <a:r>
              <a:rPr lang="ar-SA" b="1" dirty="0"/>
              <a:t>الطريقة الثانية : تفريع المكان بالموضوع</a:t>
            </a:r>
            <a:endParaRPr lang="en-US" dirty="0"/>
          </a:p>
          <a:p>
            <a:pPr algn="r" rtl="1"/>
            <a:endParaRPr lang="ar-SA" dirty="0"/>
          </a:p>
        </p:txBody>
      </p:sp>
    </p:spTree>
    <p:extLst>
      <p:ext uri="{BB962C8B-B14F-4D97-AF65-F5344CB8AC3E}">
        <p14:creationId xmlns:p14="http://schemas.microsoft.com/office/powerpoint/2010/main" val="2479737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lstStyle/>
          <a:p>
            <a:pPr algn="r" rtl="1"/>
            <a:r>
              <a:rPr lang="ar-SA" sz="4000" dirty="0"/>
              <a:t>وهناك من يدعو الي إعداد مداخل موضوعية مزدوجة لمثل هذه الأعمال بحيث تدخل مرة بالموضوع مفرع منه المكان و مرة ثانية بالمكان مفرعا منه الموضوع، إلا أن ذلك قد يؤدى إلى تكرار الجهد مع عائد قليل جداً خاصة في حالة الفهرسة الآلية</a:t>
            </a:r>
            <a:endParaRPr lang="en-US" sz="4000" dirty="0"/>
          </a:p>
          <a:p>
            <a:pPr algn="r" rtl="1"/>
            <a:endParaRPr lang="ar-SA" dirty="0"/>
          </a:p>
        </p:txBody>
      </p:sp>
    </p:spTree>
    <p:extLst>
      <p:ext uri="{BB962C8B-B14F-4D97-AF65-F5344CB8AC3E}">
        <p14:creationId xmlns:p14="http://schemas.microsoft.com/office/powerpoint/2010/main" val="2111551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algn="ctr" rtl="1"/>
            <a:r>
              <a:rPr lang="ar-SA" sz="4800" i="1" dirty="0"/>
              <a:t>‏</a:t>
            </a:r>
            <a:r>
              <a:rPr lang="ar-SA" sz="4800" b="1" i="1" dirty="0"/>
              <a:t>البترول - الولايات المتحدة الأمريكية </a:t>
            </a:r>
            <a:br>
              <a:rPr lang="ar-SA" sz="4800" b="1" i="1" dirty="0"/>
            </a:br>
            <a:r>
              <a:rPr lang="ar-SA" sz="4800" b="1" i="1" dirty="0"/>
              <a:t>الطاقة الشمسية - مصر </a:t>
            </a:r>
            <a:br>
              <a:rPr lang="ar-SA" sz="4800" b="1" i="1" dirty="0"/>
            </a:br>
            <a:r>
              <a:rPr lang="ar-SA" sz="4800" b="1" i="1" dirty="0"/>
              <a:t>‏ميزان المدفوعات - الاتحاد السوفيتى </a:t>
            </a:r>
            <a:br>
              <a:rPr lang="ar-SA" sz="4800" b="1" i="1" dirty="0"/>
            </a:br>
            <a:r>
              <a:rPr lang="ar-SA" sz="4800" b="1" i="1" dirty="0"/>
              <a:t>إيطاليا - السياسة والحكومة </a:t>
            </a:r>
            <a:br>
              <a:rPr lang="ar-SA" sz="4800" b="1" i="1" dirty="0"/>
            </a:br>
            <a:r>
              <a:rPr lang="ar-SA" sz="4800" b="1" i="1" dirty="0"/>
              <a:t>بريطانيا - الأحزاب </a:t>
            </a:r>
            <a:br>
              <a:rPr lang="ar-SA" sz="4800" b="1" i="1" dirty="0"/>
            </a:br>
            <a:r>
              <a:rPr lang="ar-SA" sz="4800" b="1" i="1" dirty="0"/>
              <a:t>فرنسا </a:t>
            </a:r>
            <a:r>
              <a:rPr lang="ar-SA" sz="4800" b="1" i="1" dirty="0" smtClean="0"/>
              <a:t>– الحرية </a:t>
            </a:r>
            <a:endParaRPr lang="ar-SA" sz="4800" dirty="0"/>
          </a:p>
        </p:txBody>
      </p:sp>
    </p:spTree>
    <p:extLst>
      <p:ext uri="{BB962C8B-B14F-4D97-AF65-F5344CB8AC3E}">
        <p14:creationId xmlns:p14="http://schemas.microsoft.com/office/powerpoint/2010/main" val="3856917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629"/>
            <a:ext cx="9448800" cy="6701971"/>
          </a:xfrm>
        </p:spPr>
        <p:txBody>
          <a:bodyPr>
            <a:normAutofit lnSpcReduction="10000"/>
          </a:bodyPr>
          <a:lstStyle/>
          <a:p>
            <a:pPr algn="r" rtl="1"/>
            <a:r>
              <a:rPr lang="ar-SA" sz="4000" dirty="0"/>
              <a:t>وثمة موضوعات يجرى تفريعها من أسماء المدن فقط فإذا خرجت عن نطاق المدن إلى الدولة أو الاقليم أو القارة جرى تفريع المكان منها مثل المستشفيات والمكتبات والمدارس والمتاحف والجامعات </a:t>
            </a:r>
            <a:r>
              <a:rPr lang="ar-SA" sz="4000" dirty="0" smtClean="0"/>
              <a:t>والموانئ</a:t>
            </a:r>
          </a:p>
          <a:p>
            <a:pPr algn="r" rtl="1"/>
            <a:r>
              <a:rPr lang="ar-SA" sz="4000" b="1" i="1" dirty="0"/>
              <a:t>الاسكندرية - موانئ </a:t>
            </a:r>
            <a:br>
              <a:rPr lang="ar-SA" sz="4000" b="1" i="1" dirty="0"/>
            </a:br>
            <a:r>
              <a:rPr lang="ar-SA" sz="4000" b="1" i="1" dirty="0"/>
              <a:t>‏القاهرة - مستشفيات </a:t>
            </a:r>
            <a:br>
              <a:rPr lang="ar-SA" sz="4000" b="1" i="1" dirty="0"/>
            </a:br>
            <a:r>
              <a:rPr lang="ar-SA" sz="4000" b="1" i="1" dirty="0"/>
              <a:t>الموانئ - مصر </a:t>
            </a:r>
            <a:br>
              <a:rPr lang="ar-SA" sz="4000" b="1" i="1" dirty="0"/>
            </a:br>
            <a:r>
              <a:rPr lang="ar-SA" sz="4000" b="1" i="1" dirty="0"/>
              <a:t>‏المستشفيات - العالم العربي </a:t>
            </a:r>
            <a:endParaRPr lang="en-US" sz="4000" dirty="0"/>
          </a:p>
          <a:p>
            <a:pPr algn="r" rtl="1"/>
            <a:r>
              <a:rPr lang="ar-SA" sz="4000" i="1" dirty="0"/>
              <a:t>‏</a:t>
            </a:r>
            <a:r>
              <a:rPr lang="ar-SA" sz="4000" b="1" i="1" dirty="0"/>
              <a:t>ا</a:t>
            </a:r>
            <a:r>
              <a:rPr lang="ar-SA" sz="4000" b="1" i="1" dirty="0">
                <a:solidFill>
                  <a:srgbClr val="FF0000"/>
                </a:solidFill>
              </a:rPr>
              <a:t>لجامعات فى الولايات المتحدة</a:t>
            </a:r>
            <a:br>
              <a:rPr lang="ar-SA" sz="4000" b="1" i="1" dirty="0">
                <a:solidFill>
                  <a:srgbClr val="FF0000"/>
                </a:solidFill>
              </a:rPr>
            </a:br>
            <a:r>
              <a:rPr lang="ar-SA" sz="4000" b="1" i="1" dirty="0">
                <a:solidFill>
                  <a:srgbClr val="FF0000"/>
                </a:solidFill>
              </a:rPr>
              <a:t>المساجد فى السعودية </a:t>
            </a:r>
            <a:br>
              <a:rPr lang="ar-SA" sz="4000" b="1" i="1" dirty="0">
                <a:solidFill>
                  <a:srgbClr val="FF0000"/>
                </a:solidFill>
              </a:rPr>
            </a:br>
            <a:r>
              <a:rPr lang="ar-SA" sz="4000" b="1" i="1" dirty="0">
                <a:solidFill>
                  <a:srgbClr val="FF0000"/>
                </a:solidFill>
              </a:rPr>
              <a:t>المكتبات فى البحرين </a:t>
            </a:r>
            <a:endParaRPr lang="en-US" sz="4000" dirty="0">
              <a:solidFill>
                <a:srgbClr val="FF0000"/>
              </a:solidFill>
            </a:endParaRPr>
          </a:p>
          <a:p>
            <a:pPr algn="r" rtl="1"/>
            <a:endParaRPr lang="ar-SA" sz="4000" dirty="0"/>
          </a:p>
        </p:txBody>
      </p:sp>
    </p:spTree>
    <p:extLst>
      <p:ext uri="{BB962C8B-B14F-4D97-AF65-F5344CB8AC3E}">
        <p14:creationId xmlns:p14="http://schemas.microsoft.com/office/powerpoint/2010/main" val="253543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p:txBody>
          <a:bodyPr>
            <a:normAutofit fontScale="92500" lnSpcReduction="10000"/>
          </a:bodyPr>
          <a:lstStyle/>
          <a:p>
            <a:pPr algn="r" rtl="1"/>
            <a:r>
              <a:rPr lang="en-US" i="1" dirty="0"/>
              <a:t> </a:t>
            </a:r>
            <a:r>
              <a:rPr lang="ar-SA" b="1" i="1" dirty="0"/>
              <a:t>التحنيط عند الفراعنة </a:t>
            </a:r>
            <a:br>
              <a:rPr lang="ar-SA" b="1" i="1" dirty="0"/>
            </a:br>
            <a:r>
              <a:rPr lang="ar-SA" b="1" i="1" dirty="0"/>
              <a:t> الزواج عند المسلمين</a:t>
            </a:r>
            <a:br>
              <a:rPr lang="ar-SA" b="1" i="1" dirty="0"/>
            </a:br>
            <a:r>
              <a:rPr lang="ar-SA" b="1" i="1" dirty="0"/>
              <a:t> الصلاة عند الهندوس</a:t>
            </a:r>
            <a:r>
              <a:rPr lang="en-US" b="1" i="1" dirty="0"/>
              <a:t>. </a:t>
            </a:r>
            <a:endParaRPr lang="ar-SA" b="1" i="1" dirty="0" smtClean="0"/>
          </a:p>
          <a:p>
            <a:pPr rtl="1"/>
            <a:r>
              <a:rPr lang="ar-SA" b="1" i="1" dirty="0"/>
              <a:t>‏الجيش الفرنسى 			</a:t>
            </a:r>
            <a:endParaRPr lang="ar-SA" b="1" i="1" dirty="0" smtClean="0"/>
          </a:p>
          <a:p>
            <a:pPr algn="ctr" rtl="1"/>
            <a:r>
              <a:rPr lang="ar-SA" b="1" i="1" dirty="0" smtClean="0"/>
              <a:t>   </a:t>
            </a:r>
            <a:r>
              <a:rPr lang="ar-SA" b="1" i="1" dirty="0"/>
              <a:t>	  ‏البوليس اللبنانى</a:t>
            </a:r>
            <a:endParaRPr lang="en-US" dirty="0"/>
          </a:p>
          <a:p>
            <a:pPr algn="ctr" rtl="1"/>
            <a:r>
              <a:rPr lang="ar-SA" b="1" i="1" dirty="0"/>
              <a:t>‏                 الدستور العراق 				‏</a:t>
            </a:r>
            <a:r>
              <a:rPr lang="ar-SA" i="1" dirty="0"/>
              <a:t> </a:t>
            </a:r>
            <a:endParaRPr lang="en-US" dirty="0"/>
          </a:p>
          <a:p>
            <a:pPr rtl="1"/>
            <a:r>
              <a:rPr lang="ar-SA" b="1" dirty="0" smtClean="0"/>
              <a:t>‏</a:t>
            </a:r>
            <a:r>
              <a:rPr lang="ar-SA" b="1" i="1" dirty="0"/>
              <a:t> ‏الحرب العالمية الأولى 	</a:t>
            </a:r>
            <a:endParaRPr lang="en-US" dirty="0"/>
          </a:p>
          <a:p>
            <a:pPr rtl="1"/>
            <a:r>
              <a:rPr lang="ar-SA" b="1" i="1" dirty="0"/>
              <a:t>‏الحرب العالمية الثانية</a:t>
            </a:r>
            <a:endParaRPr lang="en-US" dirty="0"/>
          </a:p>
          <a:p>
            <a:r>
              <a:rPr lang="ar-SA" b="1" i="1" dirty="0"/>
              <a:t> ‏ثورة الفاتح من سبتمبر</a:t>
            </a:r>
            <a:endParaRPr lang="ar-SA" dirty="0"/>
          </a:p>
        </p:txBody>
      </p:sp>
    </p:spTree>
    <p:extLst>
      <p:ext uri="{BB962C8B-B14F-4D97-AF65-F5344CB8AC3E}">
        <p14:creationId xmlns:p14="http://schemas.microsoft.com/office/powerpoint/2010/main" val="2632274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1165</Words>
  <Application>Microsoft Office PowerPoint</Application>
  <PresentationFormat>On-screen Show (4:3)</PresentationFormat>
  <Paragraphs>143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التفريعات في  رؤوس الموضوعات</vt:lpstr>
      <vt:lpstr>PowerPoint Presentation</vt:lpstr>
      <vt:lpstr>‏أولاً – التفريع الشكلي : </vt:lpstr>
      <vt:lpstr>PowerPoint Presentation</vt:lpstr>
      <vt:lpstr>‏ثانياً – التفريع المكاني: </vt:lpstr>
      <vt:lpstr>PowerPoint Presentation</vt:lpstr>
      <vt:lpstr>PowerPoint Presentation</vt:lpstr>
      <vt:lpstr>PowerPoint Presentation</vt:lpstr>
      <vt:lpstr>PowerPoint Presentation</vt:lpstr>
      <vt:lpstr>ثالثاً: التفريع الزمني:</vt:lpstr>
      <vt:lpstr>PowerPoint Presentation</vt:lpstr>
      <vt:lpstr>رابعاً: التفريع الوجهي: </vt:lpstr>
      <vt:lpstr>PowerPoint Presentation</vt:lpstr>
      <vt:lpstr>أنواع أخري من التفريعات  </vt:lpstr>
      <vt:lpstr>PowerPoint Presentation</vt:lpstr>
      <vt:lpstr>PowerPoint Presentation</vt:lpstr>
      <vt:lpstr> تفريعات اللغات: </vt:lpstr>
      <vt:lpstr> تفريعات الآداب :</vt:lpstr>
      <vt:lpstr>الحواشي في رؤوس الموضوعات  </vt:lpstr>
      <vt:lpstr>(أ) الحاشية الحدية: </vt:lpstr>
      <vt:lpstr>PowerPoint Presentation</vt:lpstr>
      <vt:lpstr>(ب)حاشية التفريع الجغرافي:  </vt:lpstr>
      <vt:lpstr>(ج) حاشية الصفة الدالة على الجنسية:  </vt:lpstr>
      <vt:lpstr>(د) الحواشى التفسيرية: </vt:lpstr>
      <vt:lpstr>PowerPoint Presentation</vt:lpstr>
      <vt:lpstr>الرموز و العلامات في قائمة رؤوس الموضوعات </vt:lpstr>
      <vt:lpstr>الإحالات في رؤوس الموضوعات</vt:lpstr>
      <vt:lpstr>‏أولأ : إحالأ انظر المحدده : </vt:lpstr>
      <vt:lpstr>PowerPoint Presentation</vt:lpstr>
      <vt:lpstr>PowerPoint Presentation</vt:lpstr>
      <vt:lpstr>PowerPoint Presentation</vt:lpstr>
      <vt:lpstr>PowerPoint Presentation</vt:lpstr>
      <vt:lpstr>‏ ثانيا : إحالة انظر أيضا</vt:lpstr>
      <vt:lpstr>الحالة الثانية: الإحالة الهابطة والصاعدة </vt:lpstr>
      <vt:lpstr>ثالثا : احالة انظر من : </vt:lpstr>
      <vt:lpstr>رابعاً : إحالة انظر أيضا من: </vt:lpstr>
      <vt:lpstr>خامساً :الإحالات العامة: </vt:lpstr>
      <vt:lpstr>ترتيب رؤوس الموضوعات</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التفريعات في  رؤوس الموضوعات</dc:title>
  <dc:creator>adel</dc:creator>
  <cp:lastModifiedBy>adel</cp:lastModifiedBy>
  <cp:revision>14</cp:revision>
  <dcterms:created xsi:type="dcterms:W3CDTF">2006-08-16T00:00:00Z</dcterms:created>
  <dcterms:modified xsi:type="dcterms:W3CDTF">2018-11-14T21:52:45Z</dcterms:modified>
</cp:coreProperties>
</file>